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469" r:id="rId3"/>
    <p:sldId id="470" r:id="rId4"/>
    <p:sldId id="471" r:id="rId5"/>
    <p:sldId id="490" r:id="rId6"/>
    <p:sldId id="491" r:id="rId7"/>
    <p:sldId id="487" r:id="rId8"/>
    <p:sldId id="488" r:id="rId9"/>
    <p:sldId id="264" r:id="rId10"/>
    <p:sldId id="475" r:id="rId11"/>
    <p:sldId id="489" r:id="rId12"/>
    <p:sldId id="478" r:id="rId13"/>
    <p:sldId id="476" r:id="rId14"/>
    <p:sldId id="479" r:id="rId15"/>
    <p:sldId id="482" r:id="rId16"/>
    <p:sldId id="483" r:id="rId17"/>
    <p:sldId id="484" r:id="rId18"/>
    <p:sldId id="481" r:id="rId19"/>
    <p:sldId id="486" r:id="rId20"/>
    <p:sldId id="4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53"/>
    <a:srgbClr val="005171"/>
    <a:srgbClr val="0F859C"/>
    <a:srgbClr val="00FA00"/>
    <a:srgbClr val="F57E1D"/>
    <a:srgbClr val="F7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0"/>
    <p:restoredTop sz="89455"/>
  </p:normalViewPr>
  <p:slideViewPr>
    <p:cSldViewPr snapToGrid="0" snapToObjects="1">
      <p:cViewPr varScale="1">
        <p:scale>
          <a:sx n="86" d="100"/>
          <a:sy n="86" d="100"/>
        </p:scale>
        <p:origin x="920" y="200"/>
      </p:cViewPr>
      <p:guideLst>
        <p:guide orient="horz" pos="119"/>
        <p:guide pos="21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9" d="100"/>
          <a:sy n="89" d="100"/>
        </p:scale>
        <p:origin x="263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FFBC8-A418-6444-A1F2-AF3DCBD12C89}" type="datetimeFigureOut">
              <a:rPr lang="en-GB" smtClean="0"/>
              <a:t>16/09/2021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DADA-A641-F04B-8DE3-7D893515C2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04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7557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Typically, organise the project with associated metadata (e.g. how sequencing libraries were prepared) in SEEK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Link datasets stored in </a:t>
            </a:r>
            <a:r>
              <a:rPr lang="en-GB" dirty="0" err="1"/>
              <a:t>NeLS</a:t>
            </a:r>
            <a:r>
              <a:rPr lang="en-GB" dirty="0"/>
              <a:t> to the SEEK project</a:t>
            </a:r>
            <a:endParaRPr dirty="0"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875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Corbel" panose="020B0503020204020204" pitchFamily="34" charset="0"/>
              </a:rPr>
              <a:t>Available to any scientific discipline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657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264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079e62e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c079e62e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c079e62e2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275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2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Corbel" panose="020B0503020204020204" pitchFamily="34" charset="0"/>
              </a:rPr>
              <a:t>Available to any scientific discipline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155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485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079e62e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c079e62e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c079e62e2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942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079e62e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c079e62e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c079e62e2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8304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2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58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541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29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28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3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173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079e62e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c079e62e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c079e62e2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79e62e2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c079e62e2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11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765E3E7-202D-E044-89D5-AAF44171CC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159" y="4987396"/>
            <a:ext cx="2115348" cy="14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XCELE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r>
              <a:rPr lang="en-US" sz="24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</a:t>
            </a: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excelerate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5" name="Picture 5" descr="Excelerate_white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@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ELIXIREurope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/company/elixir-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911424" y="3645025"/>
            <a:ext cx="103632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8075" y="486916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
Andre nivå
Tredje nivå
Fjerde nivå
Femte nivå</a:t>
            </a:r>
            <a:endParaRPr lang="de-DE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862C69B-A6A4-AC4B-B95B-EBDE97C84F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0926" y="5409786"/>
            <a:ext cx="1895842" cy="12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3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lvl="0"/>
            <a:r>
              <a:rPr lang="nb-NO"/>
              <a:t>Klikk for å redigere tekststiler i malen
Andre nivå
Tredje nivå
Fjerde nivå
Femte nivå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76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
Andre nivå
Tredje nivå
Fjerde nivå
Femte nivå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63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84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tx1"/>
          </a:solidFill>
          <a:latin typeface="Corbel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metacenter.no/user/application/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igma2.no/user-contribution-model" TargetMode="External"/><Relationship Id="rId5" Type="http://schemas.openxmlformats.org/officeDocument/2006/relationships/hyperlink" Target="https://documentation.sigma2.no/index.html" TargetMode="External"/><Relationship Id="rId4" Type="http://schemas.openxmlformats.org/officeDocument/2006/relationships/hyperlink" Target="https://www.sigma2.no/apply-e-infrastructure-resourc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lfservice.tsd.usit.n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hyperlink" Target="https://www.uio.no/tjenester/it/forskning/sensitiv/hjelp/start/index.html" TargetMode="External"/><Relationship Id="rId4" Type="http://schemas.openxmlformats.org/officeDocument/2006/relationships/hyperlink" Target="https://www.uio.no/tjenester/it/forskning/sensitiv/hjelp/start/registrer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rdmkit.elixir-europe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bioinfo.n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hyperlink" Target="https://nels-docs.readthedocs.io/en/lates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ls.bioinfo.n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National storage infrastructures</a:t>
            </a:r>
            <a:endParaRPr lang="en-GB" sz="5400" dirty="0">
              <a:latin typeface="Corbel" charset="0"/>
              <a:cs typeface="Corbel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NeLS</a:t>
            </a:r>
            <a:r>
              <a:rPr lang="en-GB" dirty="0"/>
              <a:t>/</a:t>
            </a:r>
            <a:r>
              <a:rPr lang="en-GB" dirty="0" err="1"/>
              <a:t>StoreBioInfo</a:t>
            </a:r>
            <a:r>
              <a:rPr lang="en-GB" dirty="0"/>
              <a:t>, NIRD, TSD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761891" y="5192680"/>
            <a:ext cx="4512733" cy="118272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Erik </a:t>
            </a:r>
            <a:r>
              <a:rPr lang="en-GB" sz="2000" dirty="0" err="1"/>
              <a:t>Hjerde</a:t>
            </a:r>
            <a:endParaRPr lang="en-GB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ELIXIR Norway</a:t>
            </a:r>
          </a:p>
        </p:txBody>
      </p:sp>
    </p:spTree>
    <p:extLst>
      <p:ext uri="{BB962C8B-B14F-4D97-AF65-F5344CB8AC3E}">
        <p14:creationId xmlns:p14="http://schemas.microsoft.com/office/powerpoint/2010/main" val="208698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Bilde 3">
            <a:extLst>
              <a:ext uri="{FF2B5EF4-FFF2-40B4-BE49-F238E27FC236}">
                <a16:creationId xmlns:a16="http://schemas.microsoft.com/office/drawing/2014/main" id="{106082B4-5D90-F04F-A8F1-C20D0E02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4" y="332656"/>
            <a:ext cx="9476737" cy="6525344"/>
          </a:xfrm>
          <a:prstGeom prst="rect">
            <a:avLst/>
          </a:prstGeom>
        </p:spPr>
      </p:pic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 err="1">
                <a:solidFill>
                  <a:srgbClr val="F57E20"/>
                </a:solidFill>
              </a:rPr>
              <a:t>NeLS</a:t>
            </a:r>
            <a:r>
              <a:rPr lang="en-GB" sz="4200" i="1" dirty="0">
                <a:solidFill>
                  <a:srgbClr val="F57E20"/>
                </a:solidFill>
              </a:rPr>
              <a:t> architecture</a:t>
            </a:r>
            <a:endParaRPr sz="3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28261B-917B-2E43-8296-35413EDEE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65" y="5233183"/>
            <a:ext cx="2365962" cy="162481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B2CAC86-FC09-E745-9694-39D12167C026}"/>
              </a:ext>
            </a:extLst>
          </p:cNvPr>
          <p:cNvSpPr/>
          <p:nvPr/>
        </p:nvSpPr>
        <p:spPr bwMode="auto">
          <a:xfrm>
            <a:off x="5552661" y="5698435"/>
            <a:ext cx="1192696" cy="536407"/>
          </a:xfrm>
          <a:prstGeom prst="rect">
            <a:avLst/>
          </a:prstGeom>
          <a:solidFill>
            <a:srgbClr val="F7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Research data archive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C9C5CCE-B6B1-B449-B675-87275F15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57" y="5832045"/>
            <a:ext cx="2153478" cy="269185"/>
          </a:xfrm>
          <a:prstGeom prst="rect">
            <a:avLst/>
          </a:prstGeom>
        </p:spPr>
      </p:pic>
      <p:pic>
        <p:nvPicPr>
          <p:cNvPr id="49" name="Picture 2" descr="Image result for european nucleotide archive logo">
            <a:extLst>
              <a:ext uri="{FF2B5EF4-FFF2-40B4-BE49-F238E27FC236}">
                <a16:creationId xmlns:a16="http://schemas.microsoft.com/office/drawing/2014/main" id="{A254B04E-0449-844B-B633-E419EE2A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84" y="5409591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elixir core facility logo">
            <a:extLst>
              <a:ext uri="{FF2B5EF4-FFF2-40B4-BE49-F238E27FC236}">
                <a16:creationId xmlns:a16="http://schemas.microsoft.com/office/drawing/2014/main" id="{D9A3712B-95CC-9049-977C-DE075682A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70" y="5410227"/>
            <a:ext cx="1412679" cy="10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64D41BE-449A-4846-A008-3C1ADA335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3284" y="6027471"/>
            <a:ext cx="1052329" cy="207371"/>
          </a:xfrm>
          <a:prstGeom prst="rect">
            <a:avLst/>
          </a:prstGeom>
        </p:spPr>
      </p:pic>
      <p:pic>
        <p:nvPicPr>
          <p:cNvPr id="52" name="Picture 6" descr="logo">
            <a:extLst>
              <a:ext uri="{FF2B5EF4-FFF2-40B4-BE49-F238E27FC236}">
                <a16:creationId xmlns:a16="http://schemas.microsoft.com/office/drawing/2014/main" id="{DC0FE371-67BF-E248-B1DA-77405010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90" y="6306658"/>
            <a:ext cx="397135" cy="3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0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600" i="1" dirty="0">
                <a:solidFill>
                  <a:srgbClr val="F57E20"/>
                </a:solidFill>
              </a:rPr>
              <a:t>SEEK - sharing heterogeneous scientific research datasets, models or simulations, processes and research outcomes</a:t>
            </a:r>
            <a:endParaRPr sz="3600" dirty="0"/>
          </a:p>
        </p:txBody>
      </p:sp>
      <p:pic>
        <p:nvPicPr>
          <p:cNvPr id="6" name="Picture 2" descr="seek-logo-original">
            <a:extLst>
              <a:ext uri="{FF2B5EF4-FFF2-40B4-BE49-F238E27FC236}">
                <a16:creationId xmlns:a16="http://schemas.microsoft.com/office/drawing/2014/main" id="{2CCF5A11-ECD5-0441-8BCF-6399E80C8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140" y="4044052"/>
            <a:ext cx="1784266" cy="17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Image result for nels norway">
            <a:extLst>
              <a:ext uri="{FF2B5EF4-FFF2-40B4-BE49-F238E27FC236}">
                <a16:creationId xmlns:a16="http://schemas.microsoft.com/office/drawing/2014/main" id="{54E1D58C-3528-4E4F-9748-F96B003F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653" y="4896851"/>
            <a:ext cx="2679700" cy="89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B20E8-C119-7245-907C-9E5B5FB27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653" y="4044052"/>
            <a:ext cx="267970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9F50C-95E9-F44D-B0EF-709A9D4392AE}"/>
              </a:ext>
            </a:extLst>
          </p:cNvPr>
          <p:cNvSpPr txBox="1"/>
          <p:nvPr/>
        </p:nvSpPr>
        <p:spPr>
          <a:xfrm>
            <a:off x="7765774" y="5788667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Metadata</a:t>
            </a:r>
          </a:p>
          <a:p>
            <a:pPr algn="ctr"/>
            <a:r>
              <a:rPr lang="en-GB" dirty="0"/>
              <a:t>(and datasets)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62E34-72D9-6842-AECC-262042F1CDEC}"/>
              </a:ext>
            </a:extLst>
          </p:cNvPr>
          <p:cNvSpPr txBox="1"/>
          <p:nvPr/>
        </p:nvSpPr>
        <p:spPr>
          <a:xfrm>
            <a:off x="2148576" y="5788666"/>
            <a:ext cx="18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Datasets</a:t>
            </a:r>
          </a:p>
          <a:p>
            <a:pPr algn="ctr"/>
            <a:r>
              <a:rPr lang="en-GB" dirty="0" err="1"/>
              <a:t>eg.</a:t>
            </a:r>
            <a:r>
              <a:rPr lang="en-GB" dirty="0"/>
              <a:t> FASTQ </a:t>
            </a:r>
            <a:r>
              <a:rPr lang="en-GB" dirty="0" err="1"/>
              <a:t>fiiles</a:t>
            </a:r>
            <a:endParaRPr lang="en-GB" dirty="0"/>
          </a:p>
        </p:txBody>
      </p:sp>
      <p:sp>
        <p:nvSpPr>
          <p:cNvPr id="12" name="Left-Right Arrow 18">
            <a:extLst>
              <a:ext uri="{FF2B5EF4-FFF2-40B4-BE49-F238E27FC236}">
                <a16:creationId xmlns:a16="http://schemas.microsoft.com/office/drawing/2014/main" id="{57FF178A-CC51-BB40-9730-A86B25F62AB4}"/>
              </a:ext>
            </a:extLst>
          </p:cNvPr>
          <p:cNvSpPr/>
          <p:nvPr/>
        </p:nvSpPr>
        <p:spPr bwMode="auto">
          <a:xfrm>
            <a:off x="4912622" y="3850923"/>
            <a:ext cx="2476557" cy="1088629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rPr>
              <a:t>Integrated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AA0DBF-8D53-8A44-B572-5EF2D9B78F41}"/>
              </a:ext>
            </a:extLst>
          </p:cNvPr>
          <p:cNvSpPr/>
          <p:nvPr/>
        </p:nvSpPr>
        <p:spPr bwMode="auto">
          <a:xfrm>
            <a:off x="1046922" y="3191241"/>
            <a:ext cx="8945217" cy="33925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14" name="Picture 8" descr="Image result for fairdom hub">
            <a:extLst>
              <a:ext uri="{FF2B5EF4-FFF2-40B4-BE49-F238E27FC236}">
                <a16:creationId xmlns:a16="http://schemas.microsoft.com/office/drawing/2014/main" id="{D1A60130-B011-BB4F-8528-3C09FE7C9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29" y="2963670"/>
            <a:ext cx="3144105" cy="13819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Google Shape;109;gc079e62e23_0_58"/>
          <p:cNvSpPr txBox="1">
            <a:spLocks noGrp="1"/>
          </p:cNvSpPr>
          <p:nvPr>
            <p:ph type="body" idx="1"/>
          </p:nvPr>
        </p:nvSpPr>
        <p:spPr>
          <a:xfrm>
            <a:off x="719402" y="1479175"/>
            <a:ext cx="10078585" cy="399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The SEEK platform is a web-based tool for organising and storing data, and for exploring and annotating data</a:t>
            </a:r>
          </a:p>
          <a:p>
            <a:pPr marL="0" indent="0">
              <a:buNone/>
            </a:pPr>
            <a:r>
              <a:rPr lang="en-GB" dirty="0"/>
              <a:t>Norwegian users can link datasets stored in </a:t>
            </a:r>
            <a:r>
              <a:rPr lang="en-GB" dirty="0" err="1"/>
              <a:t>NeLS</a:t>
            </a:r>
            <a:r>
              <a:rPr lang="en-GB" dirty="0"/>
              <a:t> to a SEEK project using </a:t>
            </a:r>
            <a:r>
              <a:rPr lang="en-GB" dirty="0" err="1"/>
              <a:t>FAIRdom</a:t>
            </a:r>
            <a:r>
              <a:rPr lang="en-GB" dirty="0"/>
              <a:t> hub</a:t>
            </a:r>
          </a:p>
        </p:txBody>
      </p:sp>
    </p:spTree>
    <p:extLst>
      <p:ext uri="{BB962C8B-B14F-4D97-AF65-F5344CB8AC3E}">
        <p14:creationId xmlns:p14="http://schemas.microsoft.com/office/powerpoint/2010/main" val="390258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Data storage in NIRD</a:t>
            </a:r>
            <a:endParaRPr sz="3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19" y="4703166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5163711" y="579421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6292422" y="3863272"/>
            <a:ext cx="0" cy="693361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5931685" y="3863633"/>
            <a:ext cx="0" cy="69336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9FD31D9-F395-9346-AE20-E337EE83B792}"/>
              </a:ext>
            </a:extLst>
          </p:cNvPr>
          <p:cNvSpPr/>
          <p:nvPr/>
        </p:nvSpPr>
        <p:spPr>
          <a:xfrm>
            <a:off x="4671287" y="4668328"/>
            <a:ext cx="3009429" cy="18570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3E0F19B-4ABA-EF4E-9E8C-D5CABEE81536}"/>
              </a:ext>
            </a:extLst>
          </p:cNvPr>
          <p:cNvSpPr/>
          <p:nvPr/>
        </p:nvSpPr>
        <p:spPr>
          <a:xfrm>
            <a:off x="6109502" y="3897139"/>
            <a:ext cx="476560" cy="8046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F912860-43A2-A84E-8233-A93F55E7CAF0}"/>
              </a:ext>
            </a:extLst>
          </p:cNvPr>
          <p:cNvSpPr txBox="1">
            <a:spLocks/>
          </p:cNvSpPr>
          <p:nvPr/>
        </p:nvSpPr>
        <p:spPr bwMode="auto">
          <a:xfrm>
            <a:off x="4978388" y="2254039"/>
            <a:ext cx="2286012" cy="1013671"/>
          </a:xfrm>
          <a:prstGeom prst="rect">
            <a:avLst/>
          </a:prstGeom>
          <a:solidFill>
            <a:srgbClr val="0E4153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/>
                <a:ea typeface="ＭＳ Ｐゴシック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9pPr>
          </a:lstStyle>
          <a:p>
            <a:pPr algn="ctr" defTabSz="914400"/>
            <a:r>
              <a:rPr lang="en-US" sz="6600" b="1" kern="0" dirty="0">
                <a:solidFill>
                  <a:schemeClr val="bg1"/>
                </a:solidFill>
              </a:rPr>
              <a:t>NIRD</a:t>
            </a:r>
          </a:p>
        </p:txBody>
      </p:sp>
      <p:sp>
        <p:nvSpPr>
          <p:cNvPr id="36" name="Google Shape;109;gc079e62e23_0_58">
            <a:extLst>
              <a:ext uri="{FF2B5EF4-FFF2-40B4-BE49-F238E27FC236}">
                <a16:creationId xmlns:a16="http://schemas.microsoft.com/office/drawing/2014/main" id="{DDC3A11B-55C5-E544-8B23-FC9A38EF8365}"/>
              </a:ext>
            </a:extLst>
          </p:cNvPr>
          <p:cNvSpPr txBox="1">
            <a:spLocks/>
          </p:cNvSpPr>
          <p:nvPr/>
        </p:nvSpPr>
        <p:spPr bwMode="auto">
          <a:xfrm>
            <a:off x="719402" y="1253331"/>
            <a:ext cx="11248125" cy="12216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defTabSz="91440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National e-Infrastructure for Research Data </a:t>
            </a:r>
            <a:r>
              <a:rPr lang="en-GB" kern="0" dirty="0"/>
              <a:t>- owned and operated by UNINETT Sigma2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942307-103D-2949-A34C-908922FF8D67}"/>
              </a:ext>
            </a:extLst>
          </p:cNvPr>
          <p:cNvSpPr txBox="1"/>
          <p:nvPr/>
        </p:nvSpPr>
        <p:spPr>
          <a:xfrm>
            <a:off x="8198748" y="1907854"/>
            <a:ext cx="2834430" cy="1849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orbel" panose="020B0503020204020204" pitchFamily="34" charset="0"/>
              </a:rPr>
              <a:t>Type of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Non-sensitive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Support multiple data types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All type of scientific data*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453E23-F5F6-664C-8EA5-066714DD6E4D}"/>
              </a:ext>
            </a:extLst>
          </p:cNvPr>
          <p:cNvSpPr txBox="1"/>
          <p:nvPr/>
        </p:nvSpPr>
        <p:spPr>
          <a:xfrm>
            <a:off x="729349" y="1907854"/>
            <a:ext cx="3860352" cy="3096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orbel" panose="020B0503020204020204" pitchFamily="34" charset="0"/>
              </a:rPr>
              <a:t>NIRD in general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Available to all users with account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Enable collaborative projects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Integrated with compute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Multiple permission roles - shared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Free of charge*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User support: </a:t>
            </a:r>
            <a:r>
              <a:rPr lang="en-GB" dirty="0" err="1">
                <a:latin typeface="Corbel" panose="020B0503020204020204" pitchFamily="34" charset="0"/>
              </a:rPr>
              <a:t>Metacenter</a:t>
            </a:r>
            <a:r>
              <a:rPr lang="en-GB" dirty="0">
                <a:latin typeface="Corbel" panose="020B0503020204020204" pitchFamily="34" charset="0"/>
              </a:rPr>
              <a:t> support</a:t>
            </a:r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D39D23-D8DD-3546-8A2F-AC2DBF823FB6}"/>
              </a:ext>
            </a:extLst>
          </p:cNvPr>
          <p:cNvSpPr/>
          <p:nvPr/>
        </p:nvSpPr>
        <p:spPr bwMode="auto">
          <a:xfrm>
            <a:off x="4978400" y="2052061"/>
            <a:ext cx="2286000" cy="1811211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625960-F737-9A4F-91C5-0062231FC86A}"/>
              </a:ext>
            </a:extLst>
          </p:cNvPr>
          <p:cNvSpPr/>
          <p:nvPr/>
        </p:nvSpPr>
        <p:spPr bwMode="auto">
          <a:xfrm>
            <a:off x="4978400" y="2052060"/>
            <a:ext cx="2286000" cy="433986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1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Data storage in NIRD – How to get access</a:t>
            </a:r>
            <a:endParaRPr sz="3000" dirty="0"/>
          </a:p>
        </p:txBody>
      </p:sp>
      <p:sp>
        <p:nvSpPr>
          <p:cNvPr id="109" name="Google Shape;109;gc079e62e23_0_58"/>
          <p:cNvSpPr txBox="1">
            <a:spLocks noGrp="1"/>
          </p:cNvSpPr>
          <p:nvPr>
            <p:ph type="body" idx="1"/>
          </p:nvPr>
        </p:nvSpPr>
        <p:spPr>
          <a:xfrm>
            <a:off x="719403" y="1118883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Apply for a UNINETT SIGMA2 user</a:t>
            </a:r>
          </a:p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Apply for a storage quota - Free storage &lt; 10 TB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204A3-2B13-8447-B3D8-AA48DD692B6E}"/>
              </a:ext>
            </a:extLst>
          </p:cNvPr>
          <p:cNvSpPr txBox="1"/>
          <p:nvPr/>
        </p:nvSpPr>
        <p:spPr>
          <a:xfrm>
            <a:off x="719403" y="5134476"/>
            <a:ext cx="732091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Apply for user account: </a:t>
            </a:r>
            <a:r>
              <a:rPr lang="en-GB" dirty="0">
                <a:latin typeface="Corbel" panose="020B0503020204020204" pitchFamily="34" charset="0"/>
                <a:hlinkClick r:id="rId3"/>
              </a:rPr>
              <a:t>https://www.metacenter.no/user/application/</a:t>
            </a:r>
            <a:endParaRPr lang="en-GB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Apply for storage: </a:t>
            </a:r>
            <a:r>
              <a:rPr lang="en-GB" dirty="0">
                <a:latin typeface="Corbel" panose="020B0503020204020204" pitchFamily="34" charset="0"/>
                <a:hlinkClick r:id="rId4"/>
              </a:rPr>
              <a:t>https://www.sigma2.no/apply-e-infrastructure-resources</a:t>
            </a:r>
            <a:endParaRPr lang="en-GB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Wiki for usage: </a:t>
            </a:r>
            <a:r>
              <a:rPr lang="en-GB" dirty="0">
                <a:latin typeface="Corbel" panose="020B0503020204020204" pitchFamily="34" charset="0"/>
                <a:hlinkClick r:id="rId5"/>
              </a:rPr>
              <a:t>https://documentation.sigma2.no/index.html</a:t>
            </a:r>
            <a:endParaRPr lang="en-GB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Contribution model: </a:t>
            </a:r>
            <a:r>
              <a:rPr lang="en-GB" dirty="0">
                <a:latin typeface="Corbel" panose="020B0503020204020204" pitchFamily="34" charset="0"/>
                <a:hlinkClick r:id="rId6"/>
              </a:rPr>
              <a:t>https://www.sigma2.no/user-contribution-model</a:t>
            </a:r>
            <a:endParaRPr lang="en-GB" dirty="0">
              <a:latin typeface="Corbel" panose="020B0503020204020204" pitchFamily="34" charset="0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6533F9-22AD-944F-9643-E074215FD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475" y="1207687"/>
            <a:ext cx="3231122" cy="2408787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336AAB-B471-E945-B870-13DC17785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403" y="2268189"/>
            <a:ext cx="6934042" cy="29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079e62e23_0_0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 dirty="0">
                <a:solidFill>
                  <a:srgbClr val="F57E20"/>
                </a:solidFill>
              </a:rPr>
              <a:t>Access data storage in NIRD</a:t>
            </a:r>
            <a:endParaRPr sz="4400" i="1" dirty="0">
              <a:solidFill>
                <a:srgbClr val="F57E20"/>
              </a:solidFill>
            </a:endParaRPr>
          </a:p>
        </p:txBody>
      </p:sp>
      <p:sp>
        <p:nvSpPr>
          <p:cNvPr id="126" name="Google Shape;126;gc079e62e23_0_0"/>
          <p:cNvSpPr txBox="1">
            <a:spLocks noGrp="1"/>
          </p:cNvSpPr>
          <p:nvPr>
            <p:ph type="body" idx="1"/>
          </p:nvPr>
        </p:nvSpPr>
        <p:spPr>
          <a:xfrm>
            <a:off x="711200" y="1296977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The NIRD storage can be accessed via the command line using SSH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Data import/export via command line tools such as SCP or SFTP or other file transfer tools (e.g. WinSCP)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A42373C-9658-F84B-B3CE-61143AE1C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4" y="3103186"/>
            <a:ext cx="5124806" cy="2896333"/>
          </a:xfrm>
          <a:prstGeom prst="rect">
            <a:avLst/>
          </a:prstGeom>
        </p:spPr>
      </p:pic>
      <p:pic>
        <p:nvPicPr>
          <p:cNvPr id="23554" name="Picture 2" descr="Chocolatey Software | WinSCP 5.17.10">
            <a:extLst>
              <a:ext uri="{FF2B5EF4-FFF2-40B4-BE49-F238E27FC236}">
                <a16:creationId xmlns:a16="http://schemas.microsoft.com/office/drawing/2014/main" id="{521FE42D-C012-D042-9923-AABEDEDD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267" y="3103185"/>
            <a:ext cx="3515156" cy="289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854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41F0E69-30F2-574D-96CC-D37BEE916887}"/>
              </a:ext>
            </a:extLst>
          </p:cNvPr>
          <p:cNvSpPr/>
          <p:nvPr/>
        </p:nvSpPr>
        <p:spPr bwMode="auto">
          <a:xfrm>
            <a:off x="7810265" y="2052061"/>
            <a:ext cx="3448079" cy="3214206"/>
          </a:xfrm>
          <a:prstGeom prst="rect">
            <a:avLst/>
          </a:prstGeom>
          <a:solidFill>
            <a:srgbClr val="FF000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79C2BF-BF71-D545-86CA-D9E56C0D6DE0}"/>
              </a:ext>
            </a:extLst>
          </p:cNvPr>
          <p:cNvSpPr/>
          <p:nvPr/>
        </p:nvSpPr>
        <p:spPr bwMode="auto">
          <a:xfrm>
            <a:off x="984456" y="2052061"/>
            <a:ext cx="3448079" cy="3214206"/>
          </a:xfrm>
          <a:prstGeom prst="rect">
            <a:avLst/>
          </a:prstGeom>
          <a:solidFill>
            <a:schemeClr val="accent5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Sensitive data storage</a:t>
            </a:r>
            <a:endParaRPr sz="3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6B4DEB-ACEA-654B-8264-AFC2198E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2028" y="2333154"/>
            <a:ext cx="688134" cy="7889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9896A4-F199-0F4A-BE98-D912657DFB3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51920" y="3154732"/>
            <a:ext cx="30762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48D03C-521D-7A48-B69B-3489375C02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51920" y="4357868"/>
            <a:ext cx="3076200" cy="3497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47D7E-34D4-2745-977F-47299223F900}"/>
              </a:ext>
            </a:extLst>
          </p:cNvPr>
          <p:cNvSpPr txBox="1"/>
          <p:nvPr/>
        </p:nvSpPr>
        <p:spPr>
          <a:xfrm>
            <a:off x="1045010" y="2204387"/>
            <a:ext cx="338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b="1" dirty="0">
                <a:solidFill>
                  <a:schemeClr val="bg1"/>
                </a:solidFill>
              </a:rPr>
              <a:t>Non-sensitive data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F1EF75-4DBE-404B-890C-34FE9F44DD3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073347" y="2913870"/>
            <a:ext cx="1053338" cy="121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text message&#10;&#10;Description automatically generated with low confidence">
            <a:extLst>
              <a:ext uri="{FF2B5EF4-FFF2-40B4-BE49-F238E27FC236}">
                <a16:creationId xmlns:a16="http://schemas.microsoft.com/office/drawing/2014/main" id="{767DAA7E-F24C-6147-9AC2-484B970F5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4133" y="4340938"/>
            <a:ext cx="2926417" cy="4811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BA619D4-C6EB-6F4D-8213-80FF8F7175EC}"/>
              </a:ext>
            </a:extLst>
          </p:cNvPr>
          <p:cNvSpPr/>
          <p:nvPr/>
        </p:nvSpPr>
        <p:spPr bwMode="auto">
          <a:xfrm>
            <a:off x="4978400" y="2052061"/>
            <a:ext cx="2286000" cy="1811211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9BE60-74AA-ED41-881D-AA1150111247}"/>
              </a:ext>
            </a:extLst>
          </p:cNvPr>
          <p:cNvSpPr txBox="1"/>
          <p:nvPr/>
        </p:nvSpPr>
        <p:spPr>
          <a:xfrm>
            <a:off x="8232505" y="2155934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b="1" dirty="0">
                <a:solidFill>
                  <a:schemeClr val="bg1"/>
                </a:solidFill>
              </a:rPr>
              <a:t>Sensitive data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C04BE0B-C35A-DB40-8660-FA1DECF06548}"/>
              </a:ext>
            </a:extLst>
          </p:cNvPr>
          <p:cNvSpPr/>
          <p:nvPr/>
        </p:nvSpPr>
        <p:spPr>
          <a:xfrm>
            <a:off x="816993" y="1702916"/>
            <a:ext cx="3916018" cy="424068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57162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Data storage in TSD</a:t>
            </a:r>
            <a:endParaRPr sz="3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19" y="4703166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5163711" y="579421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6292422" y="3863272"/>
            <a:ext cx="0" cy="693361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5931685" y="3863633"/>
            <a:ext cx="0" cy="69336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9FD31D9-F395-9346-AE20-E337EE83B792}"/>
              </a:ext>
            </a:extLst>
          </p:cNvPr>
          <p:cNvSpPr/>
          <p:nvPr/>
        </p:nvSpPr>
        <p:spPr>
          <a:xfrm>
            <a:off x="4671287" y="4668328"/>
            <a:ext cx="3009429" cy="18570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3E0F19B-4ABA-EF4E-9E8C-D5CABEE81536}"/>
              </a:ext>
            </a:extLst>
          </p:cNvPr>
          <p:cNvSpPr/>
          <p:nvPr/>
        </p:nvSpPr>
        <p:spPr>
          <a:xfrm>
            <a:off x="6109502" y="3897139"/>
            <a:ext cx="476560" cy="8046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6" name="Google Shape;109;gc079e62e23_0_58">
            <a:extLst>
              <a:ext uri="{FF2B5EF4-FFF2-40B4-BE49-F238E27FC236}">
                <a16:creationId xmlns:a16="http://schemas.microsoft.com/office/drawing/2014/main" id="{DDC3A11B-55C5-E544-8B23-FC9A38EF8365}"/>
              </a:ext>
            </a:extLst>
          </p:cNvPr>
          <p:cNvSpPr txBox="1">
            <a:spLocks/>
          </p:cNvSpPr>
          <p:nvPr/>
        </p:nvSpPr>
        <p:spPr bwMode="auto">
          <a:xfrm>
            <a:off x="719402" y="1253331"/>
            <a:ext cx="11248125" cy="12216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defTabSz="91440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National service for sensitive data </a:t>
            </a:r>
            <a:r>
              <a:rPr lang="en-GB" kern="0" dirty="0"/>
              <a:t>- developed and operated by </a:t>
            </a:r>
            <a:r>
              <a:rPr lang="en-GB" kern="0" dirty="0" err="1"/>
              <a:t>UiO</a:t>
            </a:r>
            <a:endParaRPr lang="en-GB" kern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942307-103D-2949-A34C-908922FF8D67}"/>
              </a:ext>
            </a:extLst>
          </p:cNvPr>
          <p:cNvSpPr txBox="1"/>
          <p:nvPr/>
        </p:nvSpPr>
        <p:spPr>
          <a:xfrm>
            <a:off x="8198748" y="2052061"/>
            <a:ext cx="2834430" cy="143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orbel" panose="020B0503020204020204" pitchFamily="34" charset="0"/>
              </a:rPr>
              <a:t>Type of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Support multiple data types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453E23-F5F6-664C-8EA5-066714DD6E4D}"/>
              </a:ext>
            </a:extLst>
          </p:cNvPr>
          <p:cNvSpPr txBox="1"/>
          <p:nvPr/>
        </p:nvSpPr>
        <p:spPr>
          <a:xfrm>
            <a:off x="740070" y="2054134"/>
            <a:ext cx="3860352" cy="2680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orbel" panose="020B0503020204020204" pitchFamily="34" charset="0"/>
              </a:rPr>
              <a:t>TSD in general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Available to all users with account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Enable collaborative projects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Integrated with compute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Multiple permission roles - shared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User support: Tech and admin support</a:t>
            </a:r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D39D23-D8DD-3546-8A2F-AC2DBF823FB6}"/>
              </a:ext>
            </a:extLst>
          </p:cNvPr>
          <p:cNvSpPr/>
          <p:nvPr/>
        </p:nvSpPr>
        <p:spPr bwMode="auto">
          <a:xfrm>
            <a:off x="4978400" y="2052061"/>
            <a:ext cx="2286000" cy="4331806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CA4F191-EFDD-F74F-B69A-21660518C04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38851" y="2169153"/>
            <a:ext cx="1053338" cy="1215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23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Data storage in TSD – How to get access</a:t>
            </a:r>
            <a:endParaRPr sz="3000" dirty="0"/>
          </a:p>
        </p:txBody>
      </p:sp>
      <p:sp>
        <p:nvSpPr>
          <p:cNvPr id="109" name="Google Shape;109;gc079e62e23_0_58"/>
          <p:cNvSpPr txBox="1">
            <a:spLocks noGrp="1"/>
          </p:cNvSpPr>
          <p:nvPr>
            <p:ph type="body" idx="1"/>
          </p:nvPr>
        </p:nvSpPr>
        <p:spPr>
          <a:xfrm>
            <a:off x="719403" y="1118883"/>
            <a:ext cx="9715515" cy="289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Apply for a project – need to document ethical approval (e.g. from REC)</a:t>
            </a:r>
          </a:p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Generate a TSD user – require 2-factor authentication</a:t>
            </a:r>
          </a:p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Payment models for storage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204A3-2B13-8447-B3D8-AA48DD692B6E}"/>
              </a:ext>
            </a:extLst>
          </p:cNvPr>
          <p:cNvSpPr txBox="1"/>
          <p:nvPr/>
        </p:nvSpPr>
        <p:spPr>
          <a:xfrm>
            <a:off x="719403" y="4848603"/>
            <a:ext cx="9042988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latin typeface="Corbel" panose="020B0503020204020204" pitchFamily="34" charset="0"/>
              </a:rPr>
              <a:t>Generate user account: </a:t>
            </a:r>
            <a:r>
              <a:rPr lang="en-GB" dirty="0">
                <a:latin typeface="Corbel" panose="020B0503020204020204" pitchFamily="34" charset="0"/>
                <a:hlinkClick r:id="rId3"/>
              </a:rPr>
              <a:t>https://selfservice.tsd.usit.no/</a:t>
            </a:r>
            <a:endParaRPr lang="en-GB" dirty="0">
              <a:latin typeface="Corbel" panose="020B05030202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GB" dirty="0">
                <a:latin typeface="Corbel" panose="020B0503020204020204" pitchFamily="34" charset="0"/>
              </a:rPr>
              <a:t>Apply for project: </a:t>
            </a:r>
            <a:r>
              <a:rPr lang="en-GB" dirty="0">
                <a:latin typeface="Corbel" panose="020B0503020204020204" pitchFamily="34" charset="0"/>
                <a:hlinkClick r:id="rId4"/>
              </a:rPr>
              <a:t>https://www.uio.no/tjenester/it/forskning/sensitiv/hjelp/start/registrer.html </a:t>
            </a:r>
            <a:endParaRPr lang="en-GB" dirty="0">
              <a:latin typeface="Corbel" panose="020B05030202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GB" dirty="0">
                <a:latin typeface="Corbel" panose="020B0503020204020204" pitchFamily="34" charset="0"/>
              </a:rPr>
              <a:t>Wiki for usage: </a:t>
            </a:r>
            <a:r>
              <a:rPr lang="en-GB" dirty="0">
                <a:latin typeface="Corbel" panose="020B0503020204020204" pitchFamily="34" charset="0"/>
                <a:hlinkClick r:id="rId5"/>
              </a:rPr>
              <a:t>https://www.uio.no/tjenester/it/forskning/sensitiv/hjelp/start/index.html</a:t>
            </a:r>
            <a:endParaRPr lang="en-GB" dirty="0">
              <a:latin typeface="Corbel" panose="020B0503020204020204" pitchFamily="34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323D05-0E97-CA44-99FE-1F4A0A2BD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321" y="2850776"/>
            <a:ext cx="4224416" cy="2124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67560-9E93-2541-A040-E5F704A1EEAA}"/>
              </a:ext>
            </a:extLst>
          </p:cNvPr>
          <p:cNvSpPr txBox="1"/>
          <p:nvPr/>
        </p:nvSpPr>
        <p:spPr>
          <a:xfrm>
            <a:off x="7486956" y="2867836"/>
            <a:ext cx="4372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rbel" panose="020B0503020204020204" pitchFamily="34" charset="0"/>
              </a:rPr>
              <a:t>Apply for a TSD project through ELIXIR.NO:</a:t>
            </a:r>
          </a:p>
          <a:p>
            <a:r>
              <a:rPr lang="en-GB" dirty="0">
                <a:latin typeface="Corbel" panose="020B0503020204020204" pitchFamily="34" charset="0"/>
              </a:rPr>
              <a:t>ELIXIR Norway has a quota in TSD that, and users can get subsidised quota through ELIXIR in TSD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09405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079e62e23_0_0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GB" sz="4400" i="1" dirty="0">
                <a:solidFill>
                  <a:srgbClr val="F57E20"/>
                </a:solidFill>
              </a:rPr>
              <a:t>Access to data storage in TSD</a:t>
            </a:r>
            <a:endParaRPr sz="4400" i="1" dirty="0">
              <a:solidFill>
                <a:srgbClr val="F57E20"/>
              </a:solidFill>
            </a:endParaRPr>
          </a:p>
        </p:txBody>
      </p:sp>
      <p:sp>
        <p:nvSpPr>
          <p:cNvPr id="126" name="Google Shape;126;gc079e62e23_0_0"/>
          <p:cNvSpPr txBox="1">
            <a:spLocks noGrp="1"/>
          </p:cNvSpPr>
          <p:nvPr>
            <p:ph type="body" idx="1"/>
          </p:nvPr>
        </p:nvSpPr>
        <p:spPr>
          <a:xfrm>
            <a:off x="711200" y="1296977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The TSD storage can be accessed via VMware Horizon </a:t>
            </a:r>
            <a:r>
              <a:rPr lang="nb-NO" dirty="0"/>
              <a:t>+ </a:t>
            </a:r>
            <a:r>
              <a:rPr lang="en-GB" dirty="0"/>
              <a:t>2-factor authentication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Import/export data via the web file upload service</a:t>
            </a:r>
            <a:endParaRPr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1436570-9E8F-3E4E-8A31-98F2DF0FA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2498577"/>
            <a:ext cx="4766997" cy="27816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F75AFA-88EE-6E47-8304-9EEFE7F75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80" y="2498577"/>
            <a:ext cx="5573864" cy="306244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9CD15E7-31F0-CE44-BF60-D912B7727761}"/>
              </a:ext>
            </a:extLst>
          </p:cNvPr>
          <p:cNvSpPr/>
          <p:nvPr/>
        </p:nvSpPr>
        <p:spPr>
          <a:xfrm>
            <a:off x="9554816" y="4810539"/>
            <a:ext cx="2027483" cy="469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0301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079e62e23_0_0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rgbClr val="F57E20"/>
                </a:solidFill>
              </a:rPr>
              <a:t>Where should I store and share my life science data?</a:t>
            </a:r>
            <a:endParaRPr sz="4000" i="1" dirty="0">
              <a:solidFill>
                <a:srgbClr val="F57E20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BC7A744-E3D7-714B-8070-A36417386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265924"/>
              </p:ext>
            </p:extLst>
          </p:nvPr>
        </p:nvGraphicFramePr>
        <p:xfrm>
          <a:off x="282388" y="2310803"/>
          <a:ext cx="11698941" cy="295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726">
                  <a:extLst>
                    <a:ext uri="{9D8B030D-6E8A-4147-A177-3AD203B41FA5}">
                      <a16:colId xmlns:a16="http://schemas.microsoft.com/office/drawing/2014/main" val="2735323524"/>
                    </a:ext>
                  </a:extLst>
                </a:gridCol>
                <a:gridCol w="1268170">
                  <a:extLst>
                    <a:ext uri="{9D8B030D-6E8A-4147-A177-3AD203B41FA5}">
                      <a16:colId xmlns:a16="http://schemas.microsoft.com/office/drawing/2014/main" val="51678868"/>
                    </a:ext>
                  </a:extLst>
                </a:gridCol>
                <a:gridCol w="1283447">
                  <a:extLst>
                    <a:ext uri="{9D8B030D-6E8A-4147-A177-3AD203B41FA5}">
                      <a16:colId xmlns:a16="http://schemas.microsoft.com/office/drawing/2014/main" val="1201804590"/>
                    </a:ext>
                  </a:extLst>
                </a:gridCol>
                <a:gridCol w="1205751">
                  <a:extLst>
                    <a:ext uri="{9D8B030D-6E8A-4147-A177-3AD203B41FA5}">
                      <a16:colId xmlns:a16="http://schemas.microsoft.com/office/drawing/2014/main" val="1200106728"/>
                    </a:ext>
                  </a:extLst>
                </a:gridCol>
                <a:gridCol w="1361143">
                  <a:extLst>
                    <a:ext uri="{9D8B030D-6E8A-4147-A177-3AD203B41FA5}">
                      <a16:colId xmlns:a16="http://schemas.microsoft.com/office/drawing/2014/main" val="4290167255"/>
                    </a:ext>
                  </a:extLst>
                </a:gridCol>
                <a:gridCol w="1209917">
                  <a:extLst>
                    <a:ext uri="{9D8B030D-6E8A-4147-A177-3AD203B41FA5}">
                      <a16:colId xmlns:a16="http://schemas.microsoft.com/office/drawing/2014/main" val="59175446"/>
                    </a:ext>
                  </a:extLst>
                </a:gridCol>
                <a:gridCol w="1422717">
                  <a:extLst>
                    <a:ext uri="{9D8B030D-6E8A-4147-A177-3AD203B41FA5}">
                      <a16:colId xmlns:a16="http://schemas.microsoft.com/office/drawing/2014/main" val="316108619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11858277"/>
                    </a:ext>
                  </a:extLst>
                </a:gridCol>
                <a:gridCol w="1277470">
                  <a:extLst>
                    <a:ext uri="{9D8B030D-6E8A-4147-A177-3AD203B41FA5}">
                      <a16:colId xmlns:a16="http://schemas.microsoft.com/office/drawing/2014/main" val="563290941"/>
                    </a:ext>
                  </a:extLst>
                </a:gridCol>
              </a:tblGrid>
              <a:tr h="589703">
                <a:tc>
                  <a:txBody>
                    <a:bodyPr/>
                    <a:lstStyle/>
                    <a:p>
                      <a:endParaRPr lang="en-N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dirty="0"/>
                        <a:t>Sensitive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Direct transfer from data producer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Web portal access*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Command line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dirty="0"/>
                        <a:t>Shared projects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dirty="0"/>
                        <a:t>Integration for metadata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dirty="0"/>
                        <a:t>Support for data deposition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dirty="0"/>
                        <a:t>Free of charge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261946"/>
                  </a:ext>
                </a:extLst>
              </a:tr>
              <a:tr h="589703">
                <a:tc>
                  <a:txBody>
                    <a:bodyPr/>
                    <a:lstStyle/>
                    <a:p>
                      <a:pPr algn="ctr"/>
                      <a:r>
                        <a:rPr lang="en-NO" b="1" dirty="0"/>
                        <a:t>NeLS/SBI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06423"/>
                  </a:ext>
                </a:extLst>
              </a:tr>
              <a:tr h="589703">
                <a:tc>
                  <a:txBody>
                    <a:bodyPr/>
                    <a:lstStyle/>
                    <a:p>
                      <a:pPr algn="ctr"/>
                      <a:r>
                        <a:rPr lang="en-NO" b="1" dirty="0"/>
                        <a:t>NIRD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023786"/>
                  </a:ext>
                </a:extLst>
              </a:tr>
              <a:tr h="589703">
                <a:tc>
                  <a:txBody>
                    <a:bodyPr/>
                    <a:lstStyle/>
                    <a:p>
                      <a:pPr algn="ctr"/>
                      <a:r>
                        <a:rPr lang="en-NO" b="1" dirty="0"/>
                        <a:t>TSD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555308"/>
                  </a:ext>
                </a:extLst>
              </a:tr>
            </a:tbl>
          </a:graphicData>
        </a:graphic>
      </p:graphicFrame>
      <p:pic>
        <p:nvPicPr>
          <p:cNvPr id="7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8A565605-F4F1-3242-ACEE-06272A925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02" y="4664660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ed CMU">
            <a:extLst>
              <a:ext uri="{FF2B5EF4-FFF2-40B4-BE49-F238E27FC236}">
                <a16:creationId xmlns:a16="http://schemas.microsoft.com/office/drawing/2014/main" id="{3033BBEA-5F35-CE47-9EE9-9BA534A1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942386" y="4139306"/>
            <a:ext cx="502970" cy="5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ed CMU">
            <a:extLst>
              <a:ext uri="{FF2B5EF4-FFF2-40B4-BE49-F238E27FC236}">
                <a16:creationId xmlns:a16="http://schemas.microsoft.com/office/drawing/2014/main" id="{BDD0BD61-AA05-8140-95A4-2A0BDEC50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944941" y="3549815"/>
            <a:ext cx="502970" cy="5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FD3E80CB-88B9-6746-8096-F0CFB651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040" y="3497057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F7773BBF-9E89-004D-802A-05258EDB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040" y="4078724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ed CMU">
            <a:extLst>
              <a:ext uri="{FF2B5EF4-FFF2-40B4-BE49-F238E27FC236}">
                <a16:creationId xmlns:a16="http://schemas.microsoft.com/office/drawing/2014/main" id="{12E8EE57-1850-DC45-B0FC-89EB2B699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087533" y="4714644"/>
            <a:ext cx="502970" cy="5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5A2CA81E-0102-A742-898B-A5BC3FA2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07" y="3486384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7DE15CD9-188E-E741-A27F-132118C5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29" y="3486384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0D0AB5FE-39C1-B844-8680-BAB1FCD19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63" y="4091829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BAF55F99-41FF-0F4B-93E5-762D7EE5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63" y="4676628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5F6A20D2-B74A-6447-87A0-D62123BE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644" y="3488079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Med CMU">
            <a:extLst>
              <a:ext uri="{FF2B5EF4-FFF2-40B4-BE49-F238E27FC236}">
                <a16:creationId xmlns:a16="http://schemas.microsoft.com/office/drawing/2014/main" id="{D0783452-2507-734F-A787-F266BF37E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796628" y="4122831"/>
            <a:ext cx="502970" cy="5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Med CMU">
            <a:extLst>
              <a:ext uri="{FF2B5EF4-FFF2-40B4-BE49-F238E27FC236}">
                <a16:creationId xmlns:a16="http://schemas.microsoft.com/office/drawing/2014/main" id="{CB20CE43-7BB3-624C-A2DB-8FD2C904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796628" y="4714644"/>
            <a:ext cx="502970" cy="5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973CF76A-035E-134F-9450-BF91F74D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71" y="3497057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Med CMU">
            <a:extLst>
              <a:ext uri="{FF2B5EF4-FFF2-40B4-BE49-F238E27FC236}">
                <a16:creationId xmlns:a16="http://schemas.microsoft.com/office/drawing/2014/main" id="{E572E0B7-32F7-454C-A432-9758A6BC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82651" y="4726612"/>
            <a:ext cx="502970" cy="5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Med CMU">
            <a:extLst>
              <a:ext uri="{FF2B5EF4-FFF2-40B4-BE49-F238E27FC236}">
                <a16:creationId xmlns:a16="http://schemas.microsoft.com/office/drawing/2014/main" id="{F436A300-9852-274E-9C96-AB441838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82651" y="4139306"/>
            <a:ext cx="502970" cy="5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FAD53A28-F7AA-C649-B819-1A545D135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25" y="3486384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Med CMU">
            <a:extLst>
              <a:ext uri="{FF2B5EF4-FFF2-40B4-BE49-F238E27FC236}">
                <a16:creationId xmlns:a16="http://schemas.microsoft.com/office/drawing/2014/main" id="{ED790965-D1CA-B14A-9B0E-35434569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481909" y="4139306"/>
            <a:ext cx="502970" cy="5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Med CMU">
            <a:extLst>
              <a:ext uri="{FF2B5EF4-FFF2-40B4-BE49-F238E27FC236}">
                <a16:creationId xmlns:a16="http://schemas.microsoft.com/office/drawing/2014/main" id="{658D37EF-C117-7944-9323-65FBC7F9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481909" y="4728091"/>
            <a:ext cx="502970" cy="5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BDAACC04-617D-7D46-9BF5-41346F6F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746" y="3479395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35C5331C-C1D3-6347-8319-79C9A3712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880" y="4084840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2EE328AB-B24C-4849-82AD-88D7DA2C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880" y="4669639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1B5EB24B-BD0F-4348-987D-997E8B53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07" y="4121208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Download Free png Correct Prompt, Correct, Right Icon With PNG and Vector  Format for ... - DLPNG.com">
            <a:extLst>
              <a:ext uri="{FF2B5EF4-FFF2-40B4-BE49-F238E27FC236}">
                <a16:creationId xmlns:a16="http://schemas.microsoft.com/office/drawing/2014/main" id="{5DE4EA0C-7568-C74A-99AB-4DDEC12A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165" y="4687778"/>
            <a:ext cx="602938" cy="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C6C8C-66FA-A846-87C3-9601EED208FA}"/>
              </a:ext>
            </a:extLst>
          </p:cNvPr>
          <p:cNvSpPr txBox="1"/>
          <p:nvPr/>
        </p:nvSpPr>
        <p:spPr>
          <a:xfrm>
            <a:off x="282388" y="5316876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*Direct access to the data and project management through the web browser</a:t>
            </a:r>
          </a:p>
        </p:txBody>
      </p:sp>
    </p:spTree>
    <p:extLst>
      <p:ext uri="{BB962C8B-B14F-4D97-AF65-F5344CB8AC3E}">
        <p14:creationId xmlns:p14="http://schemas.microsoft.com/office/powerpoint/2010/main" val="26359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Data storage – from the researcher perspective</a:t>
            </a:r>
            <a:endParaRPr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F9D81-032D-FB41-8ECA-18CDDFA24282}"/>
              </a:ext>
            </a:extLst>
          </p:cNvPr>
          <p:cNvSpPr txBox="1"/>
          <p:nvPr/>
        </p:nvSpPr>
        <p:spPr>
          <a:xfrm>
            <a:off x="2927429" y="3360429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6B4DEB-ACEA-654B-8264-AFC2198E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2028" y="2333154"/>
            <a:ext cx="688134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8B79EC-3138-1643-9011-5C01BB76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7429" y="4010854"/>
            <a:ext cx="788907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ree Dna Icon of Colored Outline style - Available in SVG, PNG, EPS, AI &amp;amp;  Icon fonts">
            <a:extLst>
              <a:ext uri="{FF2B5EF4-FFF2-40B4-BE49-F238E27FC236}">
                <a16:creationId xmlns:a16="http://schemas.microsoft.com/office/drawing/2014/main" id="{BC368508-A2A1-3342-AC27-1B70F661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00" y="2052061"/>
            <a:ext cx="139006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51746-86D6-5B43-932F-F407F3258F80}"/>
              </a:ext>
            </a:extLst>
          </p:cNvPr>
          <p:cNvSpPr txBox="1"/>
          <p:nvPr/>
        </p:nvSpPr>
        <p:spPr>
          <a:xfrm>
            <a:off x="2626851" y="5038129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C4E467-CB02-8E48-AE90-DABB01CA5D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14524" y="3221647"/>
            <a:ext cx="629529" cy="7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Big Data Icon Png - Quantum Computing">
            <a:extLst>
              <a:ext uri="{FF2B5EF4-FFF2-40B4-BE49-F238E27FC236}">
                <a16:creationId xmlns:a16="http://schemas.microsoft.com/office/drawing/2014/main" id="{D113271F-1AB0-0745-BD34-D4D9F466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8346" y="3221647"/>
            <a:ext cx="688132" cy="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19" y="4703166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80169D-91DB-E845-97B2-6A1B9E6FE1D0}"/>
              </a:ext>
            </a:extLst>
          </p:cNvPr>
          <p:cNvSpPr txBox="1"/>
          <p:nvPr/>
        </p:nvSpPr>
        <p:spPr>
          <a:xfrm>
            <a:off x="224472" y="420995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EXPERIMENT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5163711" y="579421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B61E6-8DA0-2143-AE7B-BEC3245412E4}"/>
              </a:ext>
            </a:extLst>
          </p:cNvPr>
          <p:cNvSpPr txBox="1"/>
          <p:nvPr/>
        </p:nvSpPr>
        <p:spPr>
          <a:xfrm>
            <a:off x="8182009" y="4209953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DEPOSITION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F01CB3D-E46E-B240-B3EF-8BAA6E64799F}"/>
              </a:ext>
            </a:extLst>
          </p:cNvPr>
          <p:cNvSpPr/>
          <p:nvPr/>
        </p:nvSpPr>
        <p:spPr>
          <a:xfrm>
            <a:off x="1506560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9AC87E9D-65B1-C445-A3EF-6405A0ABF620}"/>
              </a:ext>
            </a:extLst>
          </p:cNvPr>
          <p:cNvSpPr/>
          <p:nvPr/>
        </p:nvSpPr>
        <p:spPr>
          <a:xfrm>
            <a:off x="3966113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084443BD-6477-BA4B-B0DF-DC7786BDC346}"/>
              </a:ext>
            </a:extLst>
          </p:cNvPr>
          <p:cNvSpPr/>
          <p:nvPr/>
        </p:nvSpPr>
        <p:spPr>
          <a:xfrm>
            <a:off x="7559926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6292422" y="3863272"/>
            <a:ext cx="0" cy="693361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5931685" y="3863633"/>
            <a:ext cx="0" cy="69336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33610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Example - Data flow/handle using ELIXIR Norway</a:t>
            </a:r>
            <a:endParaRPr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F9D81-032D-FB41-8ECA-18CDDFA24282}"/>
              </a:ext>
            </a:extLst>
          </p:cNvPr>
          <p:cNvSpPr txBox="1"/>
          <p:nvPr/>
        </p:nvSpPr>
        <p:spPr>
          <a:xfrm>
            <a:off x="2927429" y="3360429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6B4DEB-ACEA-654B-8264-AFC2198E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2028" y="2333154"/>
            <a:ext cx="688134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8B79EC-3138-1643-9011-5C01BB76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7429" y="4010854"/>
            <a:ext cx="788907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ree Dna Icon of Colored Outline style - Available in SVG, PNG, EPS, AI &amp;amp;  Icon fonts">
            <a:extLst>
              <a:ext uri="{FF2B5EF4-FFF2-40B4-BE49-F238E27FC236}">
                <a16:creationId xmlns:a16="http://schemas.microsoft.com/office/drawing/2014/main" id="{BC368508-A2A1-3342-AC27-1B70F661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00" y="2052061"/>
            <a:ext cx="139006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51746-86D6-5B43-932F-F407F3258F80}"/>
              </a:ext>
            </a:extLst>
          </p:cNvPr>
          <p:cNvSpPr txBox="1"/>
          <p:nvPr/>
        </p:nvSpPr>
        <p:spPr>
          <a:xfrm>
            <a:off x="2626851" y="5038129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C4E467-CB02-8E48-AE90-DABB01CA5D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14524" y="3221647"/>
            <a:ext cx="629529" cy="7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Big Data Icon Png - Quantum Computing">
            <a:extLst>
              <a:ext uri="{FF2B5EF4-FFF2-40B4-BE49-F238E27FC236}">
                <a16:creationId xmlns:a16="http://schemas.microsoft.com/office/drawing/2014/main" id="{D113271F-1AB0-0745-BD34-D4D9F466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8346" y="3221647"/>
            <a:ext cx="688132" cy="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19" y="4703166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80169D-91DB-E845-97B2-6A1B9E6FE1D0}"/>
              </a:ext>
            </a:extLst>
          </p:cNvPr>
          <p:cNvSpPr txBox="1"/>
          <p:nvPr/>
        </p:nvSpPr>
        <p:spPr>
          <a:xfrm>
            <a:off x="224472" y="420995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EXPERIMENT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5163711" y="579421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B61E6-8DA0-2143-AE7B-BEC3245412E4}"/>
              </a:ext>
            </a:extLst>
          </p:cNvPr>
          <p:cNvSpPr txBox="1"/>
          <p:nvPr/>
        </p:nvSpPr>
        <p:spPr>
          <a:xfrm>
            <a:off x="8182009" y="4209953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DEPOSITION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F01CB3D-E46E-B240-B3EF-8BAA6E64799F}"/>
              </a:ext>
            </a:extLst>
          </p:cNvPr>
          <p:cNvSpPr/>
          <p:nvPr/>
        </p:nvSpPr>
        <p:spPr>
          <a:xfrm>
            <a:off x="1506560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9AC87E9D-65B1-C445-A3EF-6405A0ABF620}"/>
              </a:ext>
            </a:extLst>
          </p:cNvPr>
          <p:cNvSpPr/>
          <p:nvPr/>
        </p:nvSpPr>
        <p:spPr>
          <a:xfrm>
            <a:off x="3966113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084443BD-6477-BA4B-B0DF-DC7786BDC346}"/>
              </a:ext>
            </a:extLst>
          </p:cNvPr>
          <p:cNvSpPr/>
          <p:nvPr/>
        </p:nvSpPr>
        <p:spPr>
          <a:xfrm>
            <a:off x="7559926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6292422" y="3863272"/>
            <a:ext cx="0" cy="693361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5931685" y="3863633"/>
            <a:ext cx="0" cy="69336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22" name="Picture 2" descr="Image result for norseq">
            <a:extLst>
              <a:ext uri="{FF2B5EF4-FFF2-40B4-BE49-F238E27FC236}">
                <a16:creationId xmlns:a16="http://schemas.microsoft.com/office/drawing/2014/main" id="{BDF2EE9F-3931-6744-8A53-8F2C5756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16" y="1705754"/>
            <a:ext cx="1673429" cy="28634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69E233-C81F-AB49-8BEB-8750095DF2F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204372" y="1632881"/>
            <a:ext cx="1943259" cy="43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" descr="Image result for european nucleotide archive logo">
            <a:extLst>
              <a:ext uri="{FF2B5EF4-FFF2-40B4-BE49-F238E27FC236}">
                <a16:creationId xmlns:a16="http://schemas.microsoft.com/office/drawing/2014/main" id="{D2A4F871-4022-974F-96C6-7E63F89E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47" y="2355889"/>
            <a:ext cx="1052329" cy="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k-logo-original">
            <a:extLst>
              <a:ext uri="{FF2B5EF4-FFF2-40B4-BE49-F238E27FC236}">
                <a16:creationId xmlns:a16="http://schemas.microsoft.com/office/drawing/2014/main" id="{0038FB5B-A954-9B45-9856-16BC762C6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20" y="5535193"/>
            <a:ext cx="879419" cy="8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2805B6A-2A9E-5C4F-BF03-F0378CE9EC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5119" y="6348238"/>
            <a:ext cx="1221763" cy="3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8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>
                <a:solidFill>
                  <a:srgbClr val="F57E20"/>
                </a:solidFill>
              </a:rPr>
              <a:t>Data storage – from the researcher perspective</a:t>
            </a:r>
            <a:endParaRPr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F9D81-032D-FB41-8ECA-18CDDFA24282}"/>
              </a:ext>
            </a:extLst>
          </p:cNvPr>
          <p:cNvSpPr txBox="1"/>
          <p:nvPr/>
        </p:nvSpPr>
        <p:spPr>
          <a:xfrm>
            <a:off x="2927429" y="3360429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6B4DEB-ACEA-654B-8264-AFC2198E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2028" y="2333154"/>
            <a:ext cx="688134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8B79EC-3138-1643-9011-5C01BB76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7429" y="4010854"/>
            <a:ext cx="788907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ree Dna Icon of Colored Outline style - Available in SVG, PNG, EPS, AI &amp;amp;  Icon fonts">
            <a:extLst>
              <a:ext uri="{FF2B5EF4-FFF2-40B4-BE49-F238E27FC236}">
                <a16:creationId xmlns:a16="http://schemas.microsoft.com/office/drawing/2014/main" id="{BC368508-A2A1-3342-AC27-1B70F661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00" y="2052061"/>
            <a:ext cx="139006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51746-86D6-5B43-932F-F407F3258F80}"/>
              </a:ext>
            </a:extLst>
          </p:cNvPr>
          <p:cNvSpPr txBox="1"/>
          <p:nvPr/>
        </p:nvSpPr>
        <p:spPr>
          <a:xfrm>
            <a:off x="2626851" y="5038129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C4E467-CB02-8E48-AE90-DABB01CA5D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14524" y="3221647"/>
            <a:ext cx="629529" cy="7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Big Data Icon Png - Quantum Computing">
            <a:extLst>
              <a:ext uri="{FF2B5EF4-FFF2-40B4-BE49-F238E27FC236}">
                <a16:creationId xmlns:a16="http://schemas.microsoft.com/office/drawing/2014/main" id="{D113271F-1AB0-0745-BD34-D4D9F466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8346" y="3221647"/>
            <a:ext cx="688132" cy="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19" y="4703166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80169D-91DB-E845-97B2-6A1B9E6FE1D0}"/>
              </a:ext>
            </a:extLst>
          </p:cNvPr>
          <p:cNvSpPr txBox="1"/>
          <p:nvPr/>
        </p:nvSpPr>
        <p:spPr>
          <a:xfrm>
            <a:off x="224472" y="420995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EXPERIMENT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5163711" y="579421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B61E6-8DA0-2143-AE7B-BEC3245412E4}"/>
              </a:ext>
            </a:extLst>
          </p:cNvPr>
          <p:cNvSpPr txBox="1"/>
          <p:nvPr/>
        </p:nvSpPr>
        <p:spPr>
          <a:xfrm>
            <a:off x="8182009" y="4209953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DEPOSITION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F01CB3D-E46E-B240-B3EF-8BAA6E64799F}"/>
              </a:ext>
            </a:extLst>
          </p:cNvPr>
          <p:cNvSpPr/>
          <p:nvPr/>
        </p:nvSpPr>
        <p:spPr>
          <a:xfrm>
            <a:off x="1506560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9AC87E9D-65B1-C445-A3EF-6405A0ABF620}"/>
              </a:ext>
            </a:extLst>
          </p:cNvPr>
          <p:cNvSpPr/>
          <p:nvPr/>
        </p:nvSpPr>
        <p:spPr>
          <a:xfrm>
            <a:off x="3966113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084443BD-6477-BA4B-B0DF-DC7786BDC346}"/>
              </a:ext>
            </a:extLst>
          </p:cNvPr>
          <p:cNvSpPr/>
          <p:nvPr/>
        </p:nvSpPr>
        <p:spPr>
          <a:xfrm>
            <a:off x="7559926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6292422" y="3863272"/>
            <a:ext cx="0" cy="693361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5931685" y="3863633"/>
            <a:ext cx="0" cy="69336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4CF72A2-8AA9-CD46-88DC-2E7F26285B23}"/>
              </a:ext>
            </a:extLst>
          </p:cNvPr>
          <p:cNvSpPr/>
          <p:nvPr/>
        </p:nvSpPr>
        <p:spPr>
          <a:xfrm>
            <a:off x="312188" y="2333154"/>
            <a:ext cx="2264787" cy="25094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D8D9742-116E-FA44-9252-E6D10424512C}"/>
              </a:ext>
            </a:extLst>
          </p:cNvPr>
          <p:cNvSpPr/>
          <p:nvPr/>
        </p:nvSpPr>
        <p:spPr>
          <a:xfrm>
            <a:off x="7442216" y="2608522"/>
            <a:ext cx="3009429" cy="25094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D39D23-D8DD-3546-8A2F-AC2DBF823FB6}"/>
              </a:ext>
            </a:extLst>
          </p:cNvPr>
          <p:cNvSpPr/>
          <p:nvPr/>
        </p:nvSpPr>
        <p:spPr bwMode="auto">
          <a:xfrm>
            <a:off x="4978400" y="2052061"/>
            <a:ext cx="2286000" cy="1811211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9FD31D9-F395-9346-AE20-E337EE83B792}"/>
              </a:ext>
            </a:extLst>
          </p:cNvPr>
          <p:cNvSpPr/>
          <p:nvPr/>
        </p:nvSpPr>
        <p:spPr>
          <a:xfrm>
            <a:off x="4671287" y="4668328"/>
            <a:ext cx="3009429" cy="18570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CEEDA2C-807E-4240-B7C2-9CEA1DD25E99}"/>
              </a:ext>
            </a:extLst>
          </p:cNvPr>
          <p:cNvSpPr/>
          <p:nvPr/>
        </p:nvSpPr>
        <p:spPr>
          <a:xfrm>
            <a:off x="2486197" y="1827646"/>
            <a:ext cx="1451085" cy="411591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3E0F19B-4ABA-EF4E-9E8C-D5CABEE81536}"/>
              </a:ext>
            </a:extLst>
          </p:cNvPr>
          <p:cNvSpPr/>
          <p:nvPr/>
        </p:nvSpPr>
        <p:spPr>
          <a:xfrm>
            <a:off x="6109502" y="3897139"/>
            <a:ext cx="476560" cy="8046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3F79CE-AE5A-0342-8547-9CFF8CBAD100}"/>
              </a:ext>
            </a:extLst>
          </p:cNvPr>
          <p:cNvSpPr/>
          <p:nvPr/>
        </p:nvSpPr>
        <p:spPr bwMode="auto">
          <a:xfrm>
            <a:off x="4978400" y="2052060"/>
            <a:ext cx="2286000" cy="433986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0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41F0E69-30F2-574D-96CC-D37BEE916887}"/>
              </a:ext>
            </a:extLst>
          </p:cNvPr>
          <p:cNvSpPr/>
          <p:nvPr/>
        </p:nvSpPr>
        <p:spPr bwMode="auto">
          <a:xfrm>
            <a:off x="7810265" y="2052061"/>
            <a:ext cx="3448079" cy="3214206"/>
          </a:xfrm>
          <a:prstGeom prst="rect">
            <a:avLst/>
          </a:prstGeom>
          <a:solidFill>
            <a:srgbClr val="FF000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79C2BF-BF71-D545-86CA-D9E56C0D6DE0}"/>
              </a:ext>
            </a:extLst>
          </p:cNvPr>
          <p:cNvSpPr/>
          <p:nvPr/>
        </p:nvSpPr>
        <p:spPr bwMode="auto">
          <a:xfrm>
            <a:off x="984456" y="2052061"/>
            <a:ext cx="3448079" cy="3214206"/>
          </a:xfrm>
          <a:prstGeom prst="rect">
            <a:avLst/>
          </a:prstGeom>
          <a:solidFill>
            <a:schemeClr val="accent5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>
                <a:solidFill>
                  <a:srgbClr val="F57E20"/>
                </a:solidFill>
              </a:rPr>
              <a:t>National storage infrastructures</a:t>
            </a:r>
            <a:endParaRPr sz="3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6B4DEB-ACEA-654B-8264-AFC2198E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2028" y="2333154"/>
            <a:ext cx="688134" cy="7889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9896A4-F199-0F4A-BE98-D912657DFB3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51920" y="3154732"/>
            <a:ext cx="30762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48D03C-521D-7A48-B69B-3489375C02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51920" y="4357868"/>
            <a:ext cx="3076200" cy="3497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47D7E-34D4-2745-977F-47299223F900}"/>
              </a:ext>
            </a:extLst>
          </p:cNvPr>
          <p:cNvSpPr txBox="1"/>
          <p:nvPr/>
        </p:nvSpPr>
        <p:spPr>
          <a:xfrm>
            <a:off x="1045010" y="2204387"/>
            <a:ext cx="338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b="1" dirty="0">
                <a:solidFill>
                  <a:schemeClr val="bg1"/>
                </a:solidFill>
              </a:rPr>
              <a:t>Non-sensitive data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F1EF75-4DBE-404B-890C-34FE9F44DD3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073347" y="2913870"/>
            <a:ext cx="1053338" cy="121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text message&#10;&#10;Description automatically generated with low confidence">
            <a:extLst>
              <a:ext uri="{FF2B5EF4-FFF2-40B4-BE49-F238E27FC236}">
                <a16:creationId xmlns:a16="http://schemas.microsoft.com/office/drawing/2014/main" id="{767DAA7E-F24C-6147-9AC2-484B970F5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4133" y="4340938"/>
            <a:ext cx="2926417" cy="4811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BA619D4-C6EB-6F4D-8213-80FF8F7175EC}"/>
              </a:ext>
            </a:extLst>
          </p:cNvPr>
          <p:cNvSpPr/>
          <p:nvPr/>
        </p:nvSpPr>
        <p:spPr bwMode="auto">
          <a:xfrm>
            <a:off x="4978400" y="2052061"/>
            <a:ext cx="2286000" cy="1811211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9BE60-74AA-ED41-881D-AA1150111247}"/>
              </a:ext>
            </a:extLst>
          </p:cNvPr>
          <p:cNvSpPr txBox="1"/>
          <p:nvPr/>
        </p:nvSpPr>
        <p:spPr>
          <a:xfrm>
            <a:off x="8232505" y="2155934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b="1" dirty="0">
                <a:solidFill>
                  <a:schemeClr val="bg1"/>
                </a:solidFill>
              </a:rPr>
              <a:t>Sensitive data</a:t>
            </a:r>
          </a:p>
        </p:txBody>
      </p:sp>
      <p:pic>
        <p:nvPicPr>
          <p:cNvPr id="42" name="Picture 12" descr="New standards coming for ISAOs -- FCW">
            <a:extLst>
              <a:ext uri="{FF2B5EF4-FFF2-40B4-BE49-F238E27FC236}">
                <a16:creationId xmlns:a16="http://schemas.microsoft.com/office/drawing/2014/main" id="{9C325C7E-9188-BA4F-922D-E5586BAF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19" y="4703166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640CDC4-927B-8247-88F1-B8E80A072F42}"/>
              </a:ext>
            </a:extLst>
          </p:cNvPr>
          <p:cNvSpPr txBox="1"/>
          <p:nvPr/>
        </p:nvSpPr>
        <p:spPr>
          <a:xfrm>
            <a:off x="5163711" y="579421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44" name="Straight Connector 43">
            <a:extLst>
              <a:ext uri="{FF2B5EF4-FFF2-40B4-BE49-F238E27FC236}">
                <a16:creationId xmlns:a16="http://schemas.microsoft.com/office/drawing/2014/main" id="{3ED23D14-6935-6B46-A725-5333462A1D41}"/>
              </a:ext>
            </a:extLst>
          </p:cNvPr>
          <p:cNvSpPr/>
          <p:nvPr/>
        </p:nvSpPr>
        <p:spPr>
          <a:xfrm>
            <a:off x="6292422" y="3863272"/>
            <a:ext cx="0" cy="693361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5" name="Straight Connector 44">
            <a:extLst>
              <a:ext uri="{FF2B5EF4-FFF2-40B4-BE49-F238E27FC236}">
                <a16:creationId xmlns:a16="http://schemas.microsoft.com/office/drawing/2014/main" id="{1FB5E207-358B-DC4D-B2D6-FCA7B8A63B29}"/>
              </a:ext>
            </a:extLst>
          </p:cNvPr>
          <p:cNvSpPr/>
          <p:nvPr/>
        </p:nvSpPr>
        <p:spPr>
          <a:xfrm flipV="1">
            <a:off x="5931685" y="3863633"/>
            <a:ext cx="0" cy="69336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9317341-DF5E-4B4B-8280-C8A500497D58}"/>
              </a:ext>
            </a:extLst>
          </p:cNvPr>
          <p:cNvSpPr/>
          <p:nvPr/>
        </p:nvSpPr>
        <p:spPr>
          <a:xfrm>
            <a:off x="6109502" y="3897139"/>
            <a:ext cx="476560" cy="8046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56B5458-217D-9846-8BC4-B5C1D3EA36B1}"/>
              </a:ext>
            </a:extLst>
          </p:cNvPr>
          <p:cNvSpPr/>
          <p:nvPr/>
        </p:nvSpPr>
        <p:spPr>
          <a:xfrm>
            <a:off x="4671287" y="3897139"/>
            <a:ext cx="3009429" cy="262820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70885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3147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09;gc079e62e23_0_58">
            <a:extLst>
              <a:ext uri="{FF2B5EF4-FFF2-40B4-BE49-F238E27FC236}">
                <a16:creationId xmlns:a16="http://schemas.microsoft.com/office/drawing/2014/main" id="{A4C7715D-17AE-CE4A-8471-38CD79966784}"/>
              </a:ext>
            </a:extLst>
          </p:cNvPr>
          <p:cNvSpPr txBox="1">
            <a:spLocks/>
          </p:cNvSpPr>
          <p:nvPr/>
        </p:nvSpPr>
        <p:spPr bwMode="auto">
          <a:xfrm>
            <a:off x="719402" y="1253331"/>
            <a:ext cx="11248125" cy="14083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defTabSz="914400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</a:pPr>
            <a:r>
              <a:rPr lang="en-GB" kern="0" dirty="0"/>
              <a:t>The ELIXIR Research Data Management kit</a:t>
            </a:r>
          </a:p>
        </p:txBody>
      </p:sp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Data storage – General considerations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6F755-94DB-0341-B569-1465B7B05EDE}"/>
              </a:ext>
            </a:extLst>
          </p:cNvPr>
          <p:cNvSpPr txBox="1"/>
          <p:nvPr/>
        </p:nvSpPr>
        <p:spPr>
          <a:xfrm>
            <a:off x="3886450" y="6393314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to </a:t>
            </a:r>
            <a:r>
              <a:rPr lang="en-GB" dirty="0" err="1"/>
              <a:t>RDMkit</a:t>
            </a:r>
            <a:r>
              <a:rPr lang="en-GB" dirty="0"/>
              <a:t> storage: </a:t>
            </a:r>
            <a:r>
              <a:rPr lang="en-GB" dirty="0">
                <a:hlinkClick r:id="rId3"/>
              </a:rPr>
              <a:t>https://rdmkit.elixir-europe.org/</a:t>
            </a:r>
            <a:endParaRPr lang="en-NO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44C174-2975-AC49-95AB-C343CC8B9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596" y="1372389"/>
            <a:ext cx="2405289" cy="648000"/>
          </a:xfrm>
          <a:prstGeom prst="rect">
            <a:avLst/>
          </a:prstGeom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C51533D-B461-C543-9B48-6E0336DB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49" y="2124878"/>
            <a:ext cx="2370436" cy="23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4222DC4-766B-8045-9F68-96584101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91" y="1671085"/>
            <a:ext cx="2223911" cy="5049102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4E1B03F5-EB6B-504D-A485-4FC11BF66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091" y="1718700"/>
            <a:ext cx="4170164" cy="2175277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0BABCC-CF08-C945-BEFF-5E5F6D825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3146" y="3877240"/>
            <a:ext cx="6038713" cy="785241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9F17BA-EA28-914A-8433-561732014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4090" y="4667078"/>
            <a:ext cx="6038713" cy="15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3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>
                <a:solidFill>
                  <a:srgbClr val="F57E20"/>
                </a:solidFill>
              </a:rPr>
              <a:t>Data storage – from the researcher perspective</a:t>
            </a:r>
            <a:endParaRPr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F9D81-032D-FB41-8ECA-18CDDFA24282}"/>
              </a:ext>
            </a:extLst>
          </p:cNvPr>
          <p:cNvSpPr txBox="1"/>
          <p:nvPr/>
        </p:nvSpPr>
        <p:spPr>
          <a:xfrm>
            <a:off x="2927429" y="3360429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6B4DEB-ACEA-654B-8264-AFC2198E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2028" y="2333154"/>
            <a:ext cx="688134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8B79EC-3138-1643-9011-5C01BB76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7429" y="4010854"/>
            <a:ext cx="788907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ree Dna Icon of Colored Outline style - Available in SVG, PNG, EPS, AI &amp;amp;  Icon fonts">
            <a:extLst>
              <a:ext uri="{FF2B5EF4-FFF2-40B4-BE49-F238E27FC236}">
                <a16:creationId xmlns:a16="http://schemas.microsoft.com/office/drawing/2014/main" id="{BC368508-A2A1-3342-AC27-1B70F661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00" y="2052061"/>
            <a:ext cx="139006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51746-86D6-5B43-932F-F407F3258F80}"/>
              </a:ext>
            </a:extLst>
          </p:cNvPr>
          <p:cNvSpPr txBox="1"/>
          <p:nvPr/>
        </p:nvSpPr>
        <p:spPr>
          <a:xfrm>
            <a:off x="2626851" y="5038129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C4E467-CB02-8E48-AE90-DABB01CA5D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14524" y="3221647"/>
            <a:ext cx="629529" cy="7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Big Data Icon Png - Quantum Computing">
            <a:extLst>
              <a:ext uri="{FF2B5EF4-FFF2-40B4-BE49-F238E27FC236}">
                <a16:creationId xmlns:a16="http://schemas.microsoft.com/office/drawing/2014/main" id="{D113271F-1AB0-0745-BD34-D4D9F466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8346" y="3221647"/>
            <a:ext cx="688132" cy="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19" y="4703166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80169D-91DB-E845-97B2-6A1B9E6FE1D0}"/>
              </a:ext>
            </a:extLst>
          </p:cNvPr>
          <p:cNvSpPr txBox="1"/>
          <p:nvPr/>
        </p:nvSpPr>
        <p:spPr>
          <a:xfrm>
            <a:off x="224472" y="420995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EXPERIMENT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5163711" y="579421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B61E6-8DA0-2143-AE7B-BEC3245412E4}"/>
              </a:ext>
            </a:extLst>
          </p:cNvPr>
          <p:cNvSpPr txBox="1"/>
          <p:nvPr/>
        </p:nvSpPr>
        <p:spPr>
          <a:xfrm>
            <a:off x="8182009" y="4209953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DEPOSITION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F01CB3D-E46E-B240-B3EF-8BAA6E64799F}"/>
              </a:ext>
            </a:extLst>
          </p:cNvPr>
          <p:cNvSpPr/>
          <p:nvPr/>
        </p:nvSpPr>
        <p:spPr>
          <a:xfrm>
            <a:off x="1506560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9AC87E9D-65B1-C445-A3EF-6405A0ABF620}"/>
              </a:ext>
            </a:extLst>
          </p:cNvPr>
          <p:cNvSpPr/>
          <p:nvPr/>
        </p:nvSpPr>
        <p:spPr>
          <a:xfrm>
            <a:off x="3966113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084443BD-6477-BA4B-B0DF-DC7786BDC346}"/>
              </a:ext>
            </a:extLst>
          </p:cNvPr>
          <p:cNvSpPr/>
          <p:nvPr/>
        </p:nvSpPr>
        <p:spPr>
          <a:xfrm>
            <a:off x="7559926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6292422" y="3863272"/>
            <a:ext cx="0" cy="693361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5931685" y="3863633"/>
            <a:ext cx="0" cy="69336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4CF72A2-8AA9-CD46-88DC-2E7F26285B23}"/>
              </a:ext>
            </a:extLst>
          </p:cNvPr>
          <p:cNvSpPr/>
          <p:nvPr/>
        </p:nvSpPr>
        <p:spPr>
          <a:xfrm>
            <a:off x="312188" y="2333154"/>
            <a:ext cx="2264787" cy="25094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D8D9742-116E-FA44-9252-E6D10424512C}"/>
              </a:ext>
            </a:extLst>
          </p:cNvPr>
          <p:cNvSpPr/>
          <p:nvPr/>
        </p:nvSpPr>
        <p:spPr>
          <a:xfrm>
            <a:off x="7442216" y="2608522"/>
            <a:ext cx="3009429" cy="25094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D39D23-D8DD-3546-8A2F-AC2DBF823FB6}"/>
              </a:ext>
            </a:extLst>
          </p:cNvPr>
          <p:cNvSpPr/>
          <p:nvPr/>
        </p:nvSpPr>
        <p:spPr bwMode="auto">
          <a:xfrm>
            <a:off x="4978400" y="2052061"/>
            <a:ext cx="2286000" cy="1811211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9FD31D9-F395-9346-AE20-E337EE83B792}"/>
              </a:ext>
            </a:extLst>
          </p:cNvPr>
          <p:cNvSpPr/>
          <p:nvPr/>
        </p:nvSpPr>
        <p:spPr>
          <a:xfrm>
            <a:off x="4671287" y="4668328"/>
            <a:ext cx="3009429" cy="18570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CEEDA2C-807E-4240-B7C2-9CEA1DD25E99}"/>
              </a:ext>
            </a:extLst>
          </p:cNvPr>
          <p:cNvSpPr/>
          <p:nvPr/>
        </p:nvSpPr>
        <p:spPr>
          <a:xfrm>
            <a:off x="2486197" y="1827646"/>
            <a:ext cx="1451085" cy="411591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3E0F19B-4ABA-EF4E-9E8C-D5CABEE81536}"/>
              </a:ext>
            </a:extLst>
          </p:cNvPr>
          <p:cNvSpPr/>
          <p:nvPr/>
        </p:nvSpPr>
        <p:spPr>
          <a:xfrm>
            <a:off x="6109502" y="3897139"/>
            <a:ext cx="476560" cy="8046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3F79CE-AE5A-0342-8547-9CFF8CBAD100}"/>
              </a:ext>
            </a:extLst>
          </p:cNvPr>
          <p:cNvSpPr/>
          <p:nvPr/>
        </p:nvSpPr>
        <p:spPr bwMode="auto">
          <a:xfrm>
            <a:off x="4978400" y="2052060"/>
            <a:ext cx="2286000" cy="433986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28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9C258976-DDFF-D14E-86EB-B3E1E63CE8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6924" y="3374047"/>
            <a:ext cx="629529" cy="7499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traight Connector 56">
            <a:extLst>
              <a:ext uri="{FF2B5EF4-FFF2-40B4-BE49-F238E27FC236}">
                <a16:creationId xmlns:a16="http://schemas.microsoft.com/office/drawing/2014/main" id="{2C94F140-679D-0B4E-8E0F-B93665B04023}"/>
              </a:ext>
            </a:extLst>
          </p:cNvPr>
          <p:cNvSpPr/>
          <p:nvPr/>
        </p:nvSpPr>
        <p:spPr>
          <a:xfrm>
            <a:off x="1658960" y="37490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CFA88DF-186E-564F-9F89-00A97724E097}"/>
              </a:ext>
            </a:extLst>
          </p:cNvPr>
          <p:cNvSpPr/>
          <p:nvPr/>
        </p:nvSpPr>
        <p:spPr>
          <a:xfrm>
            <a:off x="464588" y="2485554"/>
            <a:ext cx="2264787" cy="25094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Data storage in </a:t>
            </a:r>
            <a:r>
              <a:rPr lang="en-GB" sz="4200" i="1" dirty="0" err="1">
                <a:solidFill>
                  <a:srgbClr val="F57E20"/>
                </a:solidFill>
              </a:rPr>
              <a:t>NeLS</a:t>
            </a:r>
            <a:r>
              <a:rPr lang="en-GB" sz="4200" i="1" dirty="0">
                <a:solidFill>
                  <a:srgbClr val="F57E20"/>
                </a:solidFill>
              </a:rPr>
              <a:t> and </a:t>
            </a:r>
            <a:r>
              <a:rPr lang="en-GB" sz="4200" i="1" dirty="0" err="1">
                <a:solidFill>
                  <a:srgbClr val="F57E20"/>
                </a:solidFill>
              </a:rPr>
              <a:t>StoreBioInfo</a:t>
            </a:r>
            <a:r>
              <a:rPr lang="en-GB" sz="4200" i="1" dirty="0">
                <a:solidFill>
                  <a:srgbClr val="F57E20"/>
                </a:solidFill>
              </a:rPr>
              <a:t> (SBI)</a:t>
            </a:r>
            <a:endParaRPr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F9D81-032D-FB41-8ECA-18CDDFA24282}"/>
              </a:ext>
            </a:extLst>
          </p:cNvPr>
          <p:cNvSpPr txBox="1"/>
          <p:nvPr/>
        </p:nvSpPr>
        <p:spPr>
          <a:xfrm>
            <a:off x="2927429" y="3360429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8B79EC-3138-1643-9011-5C01BB76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7429" y="4010854"/>
            <a:ext cx="788907" cy="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ree Dna Icon of Colored Outline style - Available in SVG, PNG, EPS, AI &amp;amp;  Icon fonts">
            <a:extLst>
              <a:ext uri="{FF2B5EF4-FFF2-40B4-BE49-F238E27FC236}">
                <a16:creationId xmlns:a16="http://schemas.microsoft.com/office/drawing/2014/main" id="{BC368508-A2A1-3342-AC27-1B70F661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00" y="2052061"/>
            <a:ext cx="139006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51746-86D6-5B43-932F-F407F3258F80}"/>
              </a:ext>
            </a:extLst>
          </p:cNvPr>
          <p:cNvSpPr txBox="1"/>
          <p:nvPr/>
        </p:nvSpPr>
        <p:spPr>
          <a:xfrm>
            <a:off x="2626851" y="5038129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3FDF2-9CDF-1043-BCA7-E687ABDCD024}"/>
              </a:ext>
            </a:extLst>
          </p:cNvPr>
          <p:cNvSpPr txBox="1"/>
          <p:nvPr/>
        </p:nvSpPr>
        <p:spPr>
          <a:xfrm>
            <a:off x="5155252" y="334698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STORAGE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C4E467-CB02-8E48-AE90-DABB01CA5D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4524" y="3221647"/>
            <a:ext cx="629529" cy="7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Big Data Icon Png - Quantum Computing">
            <a:extLst>
              <a:ext uri="{FF2B5EF4-FFF2-40B4-BE49-F238E27FC236}">
                <a16:creationId xmlns:a16="http://schemas.microsoft.com/office/drawing/2014/main" id="{D113271F-1AB0-0745-BD34-D4D9F466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3427" y="3093828"/>
            <a:ext cx="688132" cy="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standards coming for ISAOs -- FCW">
            <a:extLst>
              <a:ext uri="{FF2B5EF4-FFF2-40B4-BE49-F238E27FC236}">
                <a16:creationId xmlns:a16="http://schemas.microsoft.com/office/drawing/2014/main" id="{168A7963-A035-F842-A15A-DF1ED9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19" y="4703166"/>
            <a:ext cx="1011767" cy="10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2116FE-52D2-EC43-961A-6A21A5C14B9F}"/>
              </a:ext>
            </a:extLst>
          </p:cNvPr>
          <p:cNvSpPr txBox="1"/>
          <p:nvPr/>
        </p:nvSpPr>
        <p:spPr>
          <a:xfrm>
            <a:off x="5163711" y="579421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B61E6-8DA0-2143-AE7B-BEC3245412E4}"/>
              </a:ext>
            </a:extLst>
          </p:cNvPr>
          <p:cNvSpPr txBox="1"/>
          <p:nvPr/>
        </p:nvSpPr>
        <p:spPr>
          <a:xfrm>
            <a:off x="957090" y="4082134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DEPOSITION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F01CB3D-E46E-B240-B3EF-8BAA6E64799F}"/>
              </a:ext>
            </a:extLst>
          </p:cNvPr>
          <p:cNvSpPr/>
          <p:nvPr/>
        </p:nvSpPr>
        <p:spPr>
          <a:xfrm>
            <a:off x="1506560" y="3596616"/>
            <a:ext cx="871633" cy="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56BBE5F-B63B-D14A-812A-6AA7D7978EA0}"/>
              </a:ext>
            </a:extLst>
          </p:cNvPr>
          <p:cNvSpPr/>
          <p:nvPr/>
        </p:nvSpPr>
        <p:spPr>
          <a:xfrm>
            <a:off x="6292422" y="3863272"/>
            <a:ext cx="0" cy="693361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2A07E7DF-369B-5449-998B-787F19FC3764}"/>
              </a:ext>
            </a:extLst>
          </p:cNvPr>
          <p:cNvSpPr/>
          <p:nvPr/>
        </p:nvSpPr>
        <p:spPr>
          <a:xfrm flipV="1">
            <a:off x="5931685" y="3863633"/>
            <a:ext cx="0" cy="69336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D39D23-D8DD-3546-8A2F-AC2DBF823FB6}"/>
              </a:ext>
            </a:extLst>
          </p:cNvPr>
          <p:cNvSpPr/>
          <p:nvPr/>
        </p:nvSpPr>
        <p:spPr bwMode="auto">
          <a:xfrm>
            <a:off x="4978400" y="2052061"/>
            <a:ext cx="2286000" cy="1811211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9FD31D9-F395-9346-AE20-E337EE83B792}"/>
              </a:ext>
            </a:extLst>
          </p:cNvPr>
          <p:cNvSpPr/>
          <p:nvPr/>
        </p:nvSpPr>
        <p:spPr>
          <a:xfrm>
            <a:off x="4671287" y="4668328"/>
            <a:ext cx="3009429" cy="18570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CEEDA2C-807E-4240-B7C2-9CEA1DD25E99}"/>
              </a:ext>
            </a:extLst>
          </p:cNvPr>
          <p:cNvSpPr/>
          <p:nvPr/>
        </p:nvSpPr>
        <p:spPr>
          <a:xfrm>
            <a:off x="2486197" y="1827646"/>
            <a:ext cx="1451085" cy="411591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3E0F19B-4ABA-EF4E-9E8C-D5CABEE81536}"/>
              </a:ext>
            </a:extLst>
          </p:cNvPr>
          <p:cNvSpPr/>
          <p:nvPr/>
        </p:nvSpPr>
        <p:spPr>
          <a:xfrm>
            <a:off x="6109502" y="3897139"/>
            <a:ext cx="476560" cy="8046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39598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Droid Sans Devanagari" pitchFamily="2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F912860-43A2-A84E-8233-A93F55E7CAF0}"/>
              </a:ext>
            </a:extLst>
          </p:cNvPr>
          <p:cNvSpPr txBox="1">
            <a:spLocks/>
          </p:cNvSpPr>
          <p:nvPr/>
        </p:nvSpPr>
        <p:spPr bwMode="auto">
          <a:xfrm>
            <a:off x="4825200" y="2254038"/>
            <a:ext cx="2541600" cy="122363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/>
                <a:ea typeface="ＭＳ Ｐゴシック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9pPr>
          </a:lstStyle>
          <a:p>
            <a:pPr algn="ctr" defTabSz="914400"/>
            <a:r>
              <a:rPr lang="en-US" sz="6600" b="1" kern="0" dirty="0" err="1">
                <a:solidFill>
                  <a:srgbClr val="005472"/>
                </a:solidFill>
              </a:rPr>
              <a:t>NeLS</a:t>
            </a:r>
            <a:endParaRPr lang="en-US" sz="6600" b="1" kern="0" dirty="0">
              <a:solidFill>
                <a:srgbClr val="005472"/>
              </a:solidFill>
            </a:endParaRPr>
          </a:p>
        </p:txBody>
      </p:sp>
      <p:sp>
        <p:nvSpPr>
          <p:cNvPr id="36" name="Google Shape;109;gc079e62e23_0_58">
            <a:extLst>
              <a:ext uri="{FF2B5EF4-FFF2-40B4-BE49-F238E27FC236}">
                <a16:creationId xmlns:a16="http://schemas.microsoft.com/office/drawing/2014/main" id="{DDC3A11B-55C5-E544-8B23-FC9A38EF8365}"/>
              </a:ext>
            </a:extLst>
          </p:cNvPr>
          <p:cNvSpPr txBox="1">
            <a:spLocks/>
          </p:cNvSpPr>
          <p:nvPr/>
        </p:nvSpPr>
        <p:spPr bwMode="auto">
          <a:xfrm>
            <a:off x="719402" y="1253331"/>
            <a:ext cx="11248125" cy="14083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defTabSz="914400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</a:pPr>
            <a:r>
              <a:rPr lang="en-GB" kern="0" dirty="0"/>
              <a:t>Norwegian e-infrastructure for Life Sciences - developed and operated by Elixir Norway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453E23-F5F6-664C-8EA5-066714DD6E4D}"/>
              </a:ext>
            </a:extLst>
          </p:cNvPr>
          <p:cNvSpPr txBox="1"/>
          <p:nvPr/>
        </p:nvSpPr>
        <p:spPr>
          <a:xfrm>
            <a:off x="630567" y="2052060"/>
            <a:ext cx="3860352" cy="44467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err="1">
                <a:latin typeface="Corbel" panose="020B0503020204020204" pitchFamily="34" charset="0"/>
              </a:rPr>
              <a:t>NeLS</a:t>
            </a:r>
            <a:r>
              <a:rPr lang="en-GB" sz="2400" b="1" dirty="0">
                <a:latin typeface="Corbel" panose="020B0503020204020204" pitchFamily="34" charset="0"/>
              </a:rPr>
              <a:t> in general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Available to all Norwegian researchers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Enable collaborative projects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Multiple storage layers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Integrated with compute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Multiple permission roles - shared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Free of charge*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Support for data deposition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User support: Elixir Norway helpdesk</a:t>
            </a:r>
          </a:p>
          <a:p>
            <a:pPr>
              <a:lnSpc>
                <a:spcPct val="150000"/>
              </a:lnSpc>
            </a:pPr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35758D-AE14-CC4A-A820-5FD45E09B48C}"/>
              </a:ext>
            </a:extLst>
          </p:cNvPr>
          <p:cNvSpPr txBox="1"/>
          <p:nvPr/>
        </p:nvSpPr>
        <p:spPr>
          <a:xfrm>
            <a:off x="7854281" y="2047274"/>
            <a:ext cx="3110147" cy="18498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orbel" panose="020B0503020204020204" pitchFamily="34" charset="0"/>
              </a:rPr>
              <a:t>Type of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Non-sensitive data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Support multiple data types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rbel" panose="020B0503020204020204" pitchFamily="34" charset="0"/>
              </a:rPr>
              <a:t>SEEK integration for metadata</a:t>
            </a:r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00184A-153C-1F40-827A-97F9CF7BBBBF}"/>
              </a:ext>
            </a:extLst>
          </p:cNvPr>
          <p:cNvSpPr/>
          <p:nvPr/>
        </p:nvSpPr>
        <p:spPr bwMode="auto">
          <a:xfrm>
            <a:off x="4978400" y="2052060"/>
            <a:ext cx="2286000" cy="433986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28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79e62e23_0_5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200" i="1" dirty="0">
                <a:solidFill>
                  <a:srgbClr val="F57E20"/>
                </a:solidFill>
              </a:rPr>
              <a:t>Data storage in </a:t>
            </a:r>
            <a:r>
              <a:rPr lang="en-GB" sz="4200" i="1" dirty="0" err="1">
                <a:solidFill>
                  <a:srgbClr val="F57E20"/>
                </a:solidFill>
              </a:rPr>
              <a:t>NeLS</a:t>
            </a:r>
            <a:r>
              <a:rPr lang="en-GB" sz="4200" i="1" dirty="0">
                <a:solidFill>
                  <a:srgbClr val="F57E20"/>
                </a:solidFill>
              </a:rPr>
              <a:t>/SBI – How to get access</a:t>
            </a:r>
            <a:endParaRPr sz="3000" dirty="0"/>
          </a:p>
        </p:txBody>
      </p:sp>
      <p:sp>
        <p:nvSpPr>
          <p:cNvPr id="109" name="Google Shape;109;gc079e62e23_0_58"/>
          <p:cNvSpPr txBox="1">
            <a:spLocks noGrp="1"/>
          </p:cNvSpPr>
          <p:nvPr>
            <p:ph type="body" idx="1"/>
          </p:nvPr>
        </p:nvSpPr>
        <p:spPr>
          <a:xfrm>
            <a:off x="719402" y="1118883"/>
            <a:ext cx="10078585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Storage application needed for projects where data is shared by many users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Access via FEIDE user or </a:t>
            </a:r>
            <a:r>
              <a:rPr lang="en-GB" dirty="0" err="1"/>
              <a:t>NeLS</a:t>
            </a:r>
            <a:r>
              <a:rPr lang="en-GB" dirty="0"/>
              <a:t> </a:t>
            </a:r>
            <a:r>
              <a:rPr lang="en-GB" dirty="0" err="1"/>
              <a:t>idp</a:t>
            </a:r>
            <a:r>
              <a:rPr lang="en-GB" dirty="0"/>
              <a:t> can be made for non-FEIDE users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Free storage &lt; 10 TB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204A3-2B13-8447-B3D8-AA48DD692B6E}"/>
              </a:ext>
            </a:extLst>
          </p:cNvPr>
          <p:cNvSpPr txBox="1"/>
          <p:nvPr/>
        </p:nvSpPr>
        <p:spPr>
          <a:xfrm>
            <a:off x="719400" y="5404396"/>
            <a:ext cx="5686172" cy="1120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latin typeface="Corbel" panose="020B0503020204020204" pitchFamily="34" charset="0"/>
              </a:rPr>
              <a:t>Apply for storage: </a:t>
            </a:r>
            <a:r>
              <a:rPr lang="en-GB" dirty="0">
                <a:latin typeface="Corbel" panose="020B0503020204020204" pitchFamily="34" charset="0"/>
                <a:hlinkClick r:id="rId3"/>
              </a:rPr>
              <a:t>contact@bioinfo.no</a:t>
            </a:r>
            <a:endParaRPr lang="en-GB" dirty="0">
              <a:latin typeface="Corbel" panose="020B05030202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GB" dirty="0">
                <a:latin typeface="Corbel" panose="020B0503020204020204" pitchFamily="34" charset="0"/>
              </a:rPr>
              <a:t>Wiki for usage: </a:t>
            </a:r>
            <a:r>
              <a:rPr lang="en-GB" dirty="0">
                <a:latin typeface="Corbel" panose="020B0503020204020204" pitchFamily="34" charset="0"/>
                <a:hlinkClick r:id="rId4"/>
              </a:rPr>
              <a:t>https://nels-docs.readthedocs.io/en/latest/</a:t>
            </a:r>
            <a:endParaRPr lang="en-NO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4625C7-664E-E741-BA90-2ED5E6AA6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316" y="3028052"/>
            <a:ext cx="5904755" cy="24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079e62e23_0_0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 dirty="0">
                <a:solidFill>
                  <a:srgbClr val="F57E20"/>
                </a:solidFill>
              </a:rPr>
              <a:t>Access data storage in </a:t>
            </a:r>
            <a:r>
              <a:rPr lang="en-GB" sz="4400" i="1" dirty="0" err="1">
                <a:solidFill>
                  <a:srgbClr val="F57E20"/>
                </a:solidFill>
              </a:rPr>
              <a:t>NeLS</a:t>
            </a:r>
            <a:endParaRPr sz="4400" i="1" dirty="0">
              <a:solidFill>
                <a:srgbClr val="F57E20"/>
              </a:solidFill>
            </a:endParaRPr>
          </a:p>
        </p:txBody>
      </p:sp>
      <p:sp>
        <p:nvSpPr>
          <p:cNvPr id="126" name="Google Shape;126;gc079e62e23_0_0"/>
          <p:cNvSpPr txBox="1">
            <a:spLocks noGrp="1"/>
          </p:cNvSpPr>
          <p:nvPr>
            <p:ph type="body" idx="1"/>
          </p:nvPr>
        </p:nvSpPr>
        <p:spPr>
          <a:xfrm>
            <a:off x="711200" y="1296977"/>
            <a:ext cx="1087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The </a:t>
            </a:r>
            <a:r>
              <a:rPr lang="en-GB" dirty="0" err="1"/>
              <a:t>NeLS</a:t>
            </a:r>
            <a:r>
              <a:rPr lang="en-GB" dirty="0"/>
              <a:t> portal can be accessed via a web browser at </a:t>
            </a:r>
            <a:r>
              <a:rPr lang="en-GB" dirty="0">
                <a:hlinkClick r:id="rId3"/>
              </a:rPr>
              <a:t>https://nels.bioinfo.no/</a:t>
            </a:r>
            <a:r>
              <a:rPr lang="en-GB" dirty="0"/>
              <a:t> or via a file transfer tool (e.g. </a:t>
            </a:r>
            <a:r>
              <a:rPr lang="en-GB" dirty="0" err="1"/>
              <a:t>Filezilla</a:t>
            </a:r>
            <a:r>
              <a:rPr lang="en-GB" dirty="0"/>
              <a:t>) or the command </a:t>
            </a:r>
            <a:r>
              <a:rPr lang="nb-NO" dirty="0"/>
              <a:t>line SCP</a:t>
            </a:r>
            <a:endParaRPr dirty="0"/>
          </a:p>
        </p:txBody>
      </p:sp>
      <p:pic>
        <p:nvPicPr>
          <p:cNvPr id="127" name="Google Shape;127;gc079e62e2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2657480"/>
            <a:ext cx="7426092" cy="349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c079e62e23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5002" y="2973801"/>
            <a:ext cx="7426092" cy="349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c079e62e23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58804" y="3290122"/>
            <a:ext cx="7426092" cy="3491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IXIR_templat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LIXIR Norge mal" id="{B2A00625-5BBA-604D-991B-D052501E5469}" vid="{08636CB3-7335-EF42-887D-4A2E70779E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35283</TotalTime>
  <Words>888</Words>
  <Application>Microsoft Macintosh PowerPoint</Application>
  <PresentationFormat>Widescreen</PresentationFormat>
  <Paragraphs>156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Corbel</vt:lpstr>
      <vt:lpstr>Liberation Sans</vt:lpstr>
      <vt:lpstr>Times</vt:lpstr>
      <vt:lpstr>ELIXIR_template</vt:lpstr>
      <vt:lpstr>National storage infrastructures</vt:lpstr>
      <vt:lpstr>Data storage – from the researcher perspective</vt:lpstr>
      <vt:lpstr>Data storage – from the researcher perspective</vt:lpstr>
      <vt:lpstr>National storage infrastructures</vt:lpstr>
      <vt:lpstr>Data storage – General considerations</vt:lpstr>
      <vt:lpstr>Data storage – from the researcher perspective</vt:lpstr>
      <vt:lpstr>Data storage in NeLS and StoreBioInfo (SBI)</vt:lpstr>
      <vt:lpstr>Data storage in NeLS/SBI – How to get access</vt:lpstr>
      <vt:lpstr>Access data storage in NeLS</vt:lpstr>
      <vt:lpstr>NeLS architecture</vt:lpstr>
      <vt:lpstr>SEEK - sharing heterogeneous scientific research datasets, models or simulations, processes and research outcomes</vt:lpstr>
      <vt:lpstr>Data storage in NIRD</vt:lpstr>
      <vt:lpstr>Data storage in NIRD – How to get access</vt:lpstr>
      <vt:lpstr>Access data storage in NIRD</vt:lpstr>
      <vt:lpstr>Sensitive data storage</vt:lpstr>
      <vt:lpstr>Data storage in TSD</vt:lpstr>
      <vt:lpstr>Data storage in TSD – How to get access</vt:lpstr>
      <vt:lpstr>Access to data storage in TSD</vt:lpstr>
      <vt:lpstr>Where should I store and share my life science data?</vt:lpstr>
      <vt:lpstr>Example - Data flow/handle using ELIXIR Norway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Christine S</dc:creator>
  <cp:lastModifiedBy>Erik Hjerde</cp:lastModifiedBy>
  <cp:revision>205</cp:revision>
  <dcterms:created xsi:type="dcterms:W3CDTF">2019-03-11T13:02:45Z</dcterms:created>
  <dcterms:modified xsi:type="dcterms:W3CDTF">2021-09-16T18:45:48Z</dcterms:modified>
</cp:coreProperties>
</file>